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2" r:id="rId15"/>
    <p:sldId id="273" r:id="rId16"/>
    <p:sldId id="269" r:id="rId17"/>
    <p:sldId id="276" r:id="rId18"/>
    <p:sldId id="274" r:id="rId19"/>
    <p:sldId id="275" r:id="rId20"/>
    <p:sldId id="270" r:id="rId21"/>
    <p:sldId id="271" r:id="rId22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402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Uredite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30E3C287-92F9-4798-8F25-E4BB5A1502EC}" type="datetimeFigureOut">
              <a:rPr lang="sl-SI" smtClean="0"/>
              <a:pPr/>
              <a:t>8.2.2015</a:t>
            </a:fld>
            <a:endParaRPr lang="sl-SI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D1B9660F-AD9C-452A-9073-23108128A40F}" type="slidenum">
              <a:rPr lang="sl-SI" smtClean="0"/>
              <a:pPr/>
              <a:t>‹#›</a:t>
            </a:fld>
            <a:endParaRPr lang="sl-SI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3C287-92F9-4798-8F25-E4BB5A1502EC}" type="datetimeFigureOut">
              <a:rPr lang="sl-SI" smtClean="0"/>
              <a:pPr/>
              <a:t>8.2.2015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9660F-AD9C-452A-9073-23108128A40F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3C287-92F9-4798-8F25-E4BB5A1502EC}" type="datetimeFigureOut">
              <a:rPr lang="sl-SI" smtClean="0"/>
              <a:pPr/>
              <a:t>8.2.2015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9660F-AD9C-452A-9073-23108128A40F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3C287-92F9-4798-8F25-E4BB5A1502EC}" type="datetimeFigureOut">
              <a:rPr lang="sl-SI" smtClean="0"/>
              <a:pPr/>
              <a:t>8.2.2015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9660F-AD9C-452A-9073-23108128A40F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3C287-92F9-4798-8F25-E4BB5A1502EC}" type="datetimeFigureOut">
              <a:rPr lang="sl-SI" smtClean="0"/>
              <a:pPr/>
              <a:t>8.2.2015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9660F-AD9C-452A-9073-23108128A40F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3C287-92F9-4798-8F25-E4BB5A1502EC}" type="datetimeFigureOut">
              <a:rPr lang="sl-SI" smtClean="0"/>
              <a:pPr/>
              <a:t>8.2.2015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9660F-AD9C-452A-9073-23108128A40F}" type="slidenum">
              <a:rPr lang="sl-SI" smtClean="0"/>
              <a:pPr/>
              <a:t>‹#›</a:t>
            </a:fld>
            <a:endParaRPr lang="sl-SI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3C287-92F9-4798-8F25-E4BB5A1502EC}" type="datetimeFigureOut">
              <a:rPr lang="sl-SI" smtClean="0"/>
              <a:pPr/>
              <a:t>8.2.2015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9660F-AD9C-452A-9073-23108128A40F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3C287-92F9-4798-8F25-E4BB5A1502EC}" type="datetimeFigureOut">
              <a:rPr lang="sl-SI" smtClean="0"/>
              <a:pPr/>
              <a:t>8.2.2015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9660F-AD9C-452A-9073-23108128A40F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3C287-92F9-4798-8F25-E4BB5A1502EC}" type="datetimeFigureOut">
              <a:rPr lang="sl-SI" smtClean="0"/>
              <a:pPr/>
              <a:t>8.2.2015</a:t>
            </a:fld>
            <a:endParaRPr lang="sl-S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9660F-AD9C-452A-9073-23108128A40F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3C287-92F9-4798-8F25-E4BB5A1502EC}" type="datetimeFigureOut">
              <a:rPr lang="sl-SI" smtClean="0"/>
              <a:pPr/>
              <a:t>8.2.2015</a:t>
            </a:fld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9660F-AD9C-452A-9073-23108128A40F}" type="slidenum">
              <a:rPr lang="sl-SI" smtClean="0"/>
              <a:pPr/>
              <a:t>‹#›</a:t>
            </a:fld>
            <a:endParaRPr lang="sl-SI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sl-SI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3C287-92F9-4798-8F25-E4BB5A1502EC}" type="datetimeFigureOut">
              <a:rPr lang="sl-SI" smtClean="0"/>
              <a:pPr/>
              <a:t>8.2.2015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9660F-AD9C-452A-9073-23108128A40F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30E3C287-92F9-4798-8F25-E4BB5A1502EC}" type="datetimeFigureOut">
              <a:rPr lang="sl-SI" smtClean="0"/>
              <a:pPr/>
              <a:t>8.2.2015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D1B9660F-AD9C-452A-9073-23108128A40F}" type="slidenum">
              <a:rPr lang="sl-SI" smtClean="0"/>
              <a:pPr/>
              <a:t>‹#›</a:t>
            </a:fld>
            <a:endParaRPr 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4572000" y="2636912"/>
            <a:ext cx="4104456" cy="1629708"/>
          </a:xfrm>
        </p:spPr>
        <p:txBody>
          <a:bodyPr anchor="t">
            <a:noAutofit/>
          </a:bodyPr>
          <a:lstStyle/>
          <a:p>
            <a:r>
              <a:rPr lang="sl-SI" sz="3200" dirty="0" smtClean="0">
                <a:latin typeface="Arial" pitchFamily="34" charset="0"/>
                <a:cs typeface="Arial" pitchFamily="34" charset="0"/>
              </a:rPr>
              <a:t>KOMPOSTIRANJE</a:t>
            </a:r>
            <a:r>
              <a:rPr lang="sl-SI" dirty="0" smtClean="0">
                <a:latin typeface="Arial" pitchFamily="34" charset="0"/>
                <a:cs typeface="Arial" pitchFamily="34" charset="0"/>
              </a:rPr>
              <a:t/>
            </a:r>
            <a:br>
              <a:rPr lang="sl-SI" dirty="0" smtClean="0">
                <a:latin typeface="Arial" pitchFamily="34" charset="0"/>
                <a:cs typeface="Arial" pitchFamily="34" charset="0"/>
              </a:rPr>
            </a:br>
            <a:endParaRPr lang="sl-SI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4644008" y="4581128"/>
            <a:ext cx="3309803" cy="1260629"/>
          </a:xfrm>
        </p:spPr>
        <p:txBody>
          <a:bodyPr/>
          <a:lstStyle/>
          <a:p>
            <a:r>
              <a:rPr lang="sl-SI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l-SI" i="1" dirty="0" smtClean="0">
                <a:latin typeface="Arial" pitchFamily="34" charset="0"/>
                <a:cs typeface="Arial" pitchFamily="34" charset="0"/>
              </a:rPr>
              <a:t>Tilen Pinter,Rok Zdolšek, Luka Gril, Primož </a:t>
            </a:r>
            <a:r>
              <a:rPr lang="sl-SI" i="1" dirty="0" err="1" smtClean="0">
                <a:latin typeface="Arial" pitchFamily="34" charset="0"/>
                <a:cs typeface="Arial" pitchFamily="34" charset="0"/>
              </a:rPr>
              <a:t>Ravnak</a:t>
            </a:r>
            <a:endParaRPr lang="sl-SI" i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9592" y="572213"/>
            <a:ext cx="2857500" cy="2857500"/>
          </a:xfrm>
          <a:prstGeom prst="rect">
            <a:avLst/>
          </a:prstGeom>
        </p:spPr>
      </p:pic>
      <p:sp>
        <p:nvSpPr>
          <p:cNvPr id="5" name="PoljeZBesedilom 4"/>
          <p:cNvSpPr txBox="1"/>
          <p:nvPr/>
        </p:nvSpPr>
        <p:spPr>
          <a:xfrm>
            <a:off x="4860032" y="3861048"/>
            <a:ext cx="2448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i="1" dirty="0" smtClean="0"/>
              <a:t>G2b </a:t>
            </a:r>
          </a:p>
          <a:p>
            <a:r>
              <a:rPr lang="sl-SI" i="1" dirty="0" smtClean="0"/>
              <a:t>2014/2015</a:t>
            </a:r>
            <a:endParaRPr lang="sl-SI" i="1" dirty="0"/>
          </a:p>
        </p:txBody>
      </p:sp>
    </p:spTree>
    <p:extLst>
      <p:ext uri="{BB962C8B-B14F-4D97-AF65-F5344CB8AC3E}">
        <p14:creationId xmlns:p14="http://schemas.microsoft.com/office/powerpoint/2010/main" xmlns="" val="128582817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dirty="0" smtClean="0"/>
              <a:t>Pomembni dejavniki pri </a:t>
            </a:r>
            <a:r>
              <a:rPr lang="sl-SI" dirty="0" smtClean="0"/>
              <a:t>kompostiranju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1403648" y="2996952"/>
            <a:ext cx="6777317" cy="3508977"/>
          </a:xfrm>
        </p:spPr>
        <p:txBody>
          <a:bodyPr>
            <a:normAutofit/>
          </a:bodyPr>
          <a:lstStyle/>
          <a:p>
            <a:pPr marL="342900" lvl="1"/>
            <a:r>
              <a:rPr lang="sl-SI" sz="1800" b="1" dirty="0">
                <a:latin typeface="Arial" pitchFamily="34" charset="0"/>
                <a:cs typeface="Arial" pitchFamily="34" charset="0"/>
              </a:rPr>
              <a:t>Zračenje kompostne </a:t>
            </a:r>
            <a:r>
              <a:rPr lang="sl-SI" sz="1800" b="1" dirty="0" smtClean="0">
                <a:latin typeface="Arial" pitchFamily="34" charset="0"/>
                <a:cs typeface="Arial" pitchFamily="34" charset="0"/>
              </a:rPr>
              <a:t>vlage</a:t>
            </a:r>
            <a:endParaRPr lang="sl-SI" sz="1800" dirty="0">
              <a:latin typeface="Arial" pitchFamily="34" charset="0"/>
              <a:cs typeface="Arial" pitchFamily="34" charset="0"/>
            </a:endParaRPr>
          </a:p>
          <a:p>
            <a:pPr marL="342900" lvl="1"/>
            <a:r>
              <a:rPr lang="sl-SI" sz="1800" b="1" dirty="0">
                <a:latin typeface="Arial" pitchFamily="34" charset="0"/>
                <a:cs typeface="Arial" pitchFamily="34" charset="0"/>
              </a:rPr>
              <a:t>Vsebnost vode</a:t>
            </a:r>
            <a:endParaRPr lang="sl-SI" sz="1800" dirty="0">
              <a:latin typeface="Arial" pitchFamily="34" charset="0"/>
              <a:cs typeface="Arial" pitchFamily="34" charset="0"/>
            </a:endParaRPr>
          </a:p>
          <a:p>
            <a:r>
              <a:rPr lang="sl-SI" sz="1800" b="1" dirty="0">
                <a:latin typeface="Arial" pitchFamily="34" charset="0"/>
                <a:cs typeface="Arial" pitchFamily="34" charset="0"/>
              </a:rPr>
              <a:t>Razmerje med ogljikom in dušikom. </a:t>
            </a:r>
            <a:endParaRPr lang="sl-SI" sz="1800" dirty="0">
              <a:latin typeface="Arial" pitchFamily="34" charset="0"/>
              <a:cs typeface="Arial" pitchFamily="34" charset="0"/>
            </a:endParaRPr>
          </a:p>
          <a:p>
            <a:r>
              <a:rPr lang="sl-SI" sz="1800" b="1" dirty="0">
                <a:latin typeface="Arial" pitchFamily="34" charset="0"/>
                <a:cs typeface="Arial" pitchFamily="34" charset="0"/>
              </a:rPr>
              <a:t>pH vrednost </a:t>
            </a:r>
            <a:r>
              <a:rPr lang="sl-SI" sz="1800" b="1" dirty="0" smtClean="0">
                <a:latin typeface="Arial" pitchFamily="34" charset="0"/>
                <a:cs typeface="Arial" pitchFamily="34" charset="0"/>
              </a:rPr>
              <a:t>komposta</a:t>
            </a:r>
          </a:p>
          <a:p>
            <a:endParaRPr lang="sl-SI" sz="1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379367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43490" y="-531440"/>
            <a:ext cx="7024744" cy="360040"/>
          </a:xfrm>
        </p:spPr>
        <p:txBody>
          <a:bodyPr>
            <a:normAutofit fontScale="90000"/>
          </a:bodyPr>
          <a:lstStyle/>
          <a:p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1043492" y="620688"/>
            <a:ext cx="6777317" cy="521194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sl-SI" sz="3200" dirty="0" smtClean="0">
                <a:solidFill>
                  <a:srgbClr val="92D050"/>
                </a:solidFill>
                <a:latin typeface="Century Gothic (Naslovi)"/>
              </a:rPr>
              <a:t>   Zračenje </a:t>
            </a:r>
            <a:r>
              <a:rPr lang="sl-SI" sz="3200" dirty="0" smtClean="0">
                <a:solidFill>
                  <a:srgbClr val="92D050"/>
                </a:solidFill>
                <a:latin typeface="Century Gothic (Naslovi)"/>
              </a:rPr>
              <a:t>kompostne vlage</a:t>
            </a:r>
          </a:p>
          <a:p>
            <a:pPr lvl="1">
              <a:buNone/>
            </a:pPr>
            <a:endParaRPr lang="sl-SI" sz="1600" dirty="0" smtClean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sl-SI" sz="1600" dirty="0" smtClean="0">
                <a:latin typeface="Arial" pitchFamily="34" charset="0"/>
                <a:cs typeface="Arial" pitchFamily="34" charset="0"/>
              </a:rPr>
              <a:t>Pri </a:t>
            </a:r>
            <a:r>
              <a:rPr lang="sl-SI" sz="1600" dirty="0">
                <a:latin typeface="Arial" pitchFamily="34" charset="0"/>
                <a:cs typeface="Arial" pitchFamily="34" charset="0"/>
              </a:rPr>
              <a:t>razgraditvi snovi v kompostnem kupu sodelujejo mikroorganizmi, ki za svoje delovanje potrebujejo zrak oziroma </a:t>
            </a:r>
            <a:r>
              <a:rPr lang="sl-SI" sz="1600" dirty="0" smtClean="0">
                <a:latin typeface="Arial" pitchFamily="34" charset="0"/>
                <a:cs typeface="Arial" pitchFamily="34" charset="0"/>
              </a:rPr>
              <a:t>kisik. Zato </a:t>
            </a:r>
            <a:r>
              <a:rPr lang="sl-SI" sz="1600" dirty="0">
                <a:latin typeface="Arial" pitchFamily="34" charset="0"/>
                <a:cs typeface="Arial" pitchFamily="34" charset="0"/>
              </a:rPr>
              <a:t>skrbimo, da komposten kup ni previsok in da vsebuje veliko strukturnih snovi. Kompostni kup, posebno še zelo visok, moramo zračiti s prekopavanjem. To opravimo ročno ali </a:t>
            </a:r>
            <a:r>
              <a:rPr lang="sl-SI" sz="1600" dirty="0" smtClean="0">
                <a:latin typeface="Arial" pitchFamily="34" charset="0"/>
                <a:cs typeface="Arial" pitchFamily="34" charset="0"/>
              </a:rPr>
              <a:t>strojno</a:t>
            </a:r>
            <a:r>
              <a:rPr lang="sl-SI" sz="14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lvl="1"/>
            <a:r>
              <a:rPr lang="sl-SI" sz="1400" dirty="0">
                <a:latin typeface="Arial" pitchFamily="34" charset="0"/>
                <a:cs typeface="Arial" pitchFamily="34" charset="0"/>
              </a:rPr>
              <a:t>Kadar </a:t>
            </a:r>
            <a:r>
              <a:rPr lang="sl-SI" sz="1400" dirty="0" smtClean="0">
                <a:latin typeface="Arial" pitchFamily="34" charset="0"/>
                <a:cs typeface="Arial" pitchFamily="34" charset="0"/>
              </a:rPr>
              <a:t>v </a:t>
            </a:r>
            <a:r>
              <a:rPr lang="sl-SI" sz="1400" dirty="0">
                <a:latin typeface="Arial" pitchFamily="34" charset="0"/>
                <a:cs typeface="Arial" pitchFamily="34" charset="0"/>
              </a:rPr>
              <a:t>kompostu </a:t>
            </a:r>
            <a:r>
              <a:rPr lang="sl-SI" sz="1400" dirty="0" smtClean="0">
                <a:latin typeface="Arial" pitchFamily="34" charset="0"/>
                <a:cs typeface="Arial" pitchFamily="34" charset="0"/>
              </a:rPr>
              <a:t>primanjkuje </a:t>
            </a:r>
            <a:r>
              <a:rPr lang="sl-SI" sz="1400" dirty="0">
                <a:latin typeface="Arial" pitchFamily="34" charset="0"/>
                <a:cs typeface="Arial" pitchFamily="34" charset="0"/>
              </a:rPr>
              <a:t>kisika, lahko to povzroči propad aerobnih bakterij in omogoči razvoj plesni. Te so vzrok za nastanek nezaželenih procesov, kot so gnitje in zakisanje komposta, v takih primerih je treba kompostni kup takoj prekopati in s tem </a:t>
            </a:r>
            <a:r>
              <a:rPr lang="sl-SI" sz="1400" dirty="0" smtClean="0">
                <a:latin typeface="Arial" pitchFamily="34" charset="0"/>
                <a:cs typeface="Arial" pitchFamily="34" charset="0"/>
              </a:rPr>
              <a:t>dovesti </a:t>
            </a:r>
            <a:r>
              <a:rPr lang="sl-SI" sz="1400" dirty="0">
                <a:latin typeface="Arial" pitchFamily="34" charset="0"/>
                <a:cs typeface="Arial" pitchFamily="34" charset="0"/>
              </a:rPr>
              <a:t>kisik.</a:t>
            </a:r>
          </a:p>
          <a:p>
            <a:pPr lvl="1"/>
            <a:r>
              <a:rPr lang="sl-SI" sz="1400" dirty="0">
                <a:latin typeface="Arial" pitchFamily="34" charset="0"/>
                <a:cs typeface="Arial" pitchFamily="34" charset="0"/>
              </a:rPr>
              <a:t>Zanimivo je spreminjanje volumna por za zrak zaradi lastne teže kompostne mase. Če je kompostni kup višji od 1,5 m, se volumen por za zrak zmanjša celo za 36%.</a:t>
            </a:r>
          </a:p>
          <a:p>
            <a:pPr lvl="1">
              <a:buFont typeface="Wingdings" pitchFamily="2" charset="2"/>
              <a:buChar char="v"/>
            </a:pPr>
            <a:endParaRPr lang="sl-SI" sz="1400" b="1" i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48689" y="4273244"/>
            <a:ext cx="2190981" cy="1643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386106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1043608" y="692696"/>
            <a:ext cx="6777317" cy="521194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sl-SI" sz="3200" i="1" dirty="0" smtClean="0">
                <a:solidFill>
                  <a:srgbClr val="92D050"/>
                </a:solidFill>
              </a:rPr>
              <a:t>Vsebnost</a:t>
            </a:r>
            <a:r>
              <a:rPr lang="sl-SI" sz="3200" dirty="0" smtClean="0">
                <a:solidFill>
                  <a:srgbClr val="92D050"/>
                </a:solidFill>
              </a:rPr>
              <a:t> vode</a:t>
            </a:r>
          </a:p>
          <a:p>
            <a:pPr lvl="1"/>
            <a:r>
              <a:rPr lang="sl-SI" sz="1600" i="1" dirty="0">
                <a:latin typeface="Arial" pitchFamily="34" charset="0"/>
                <a:cs typeface="Arial" pitchFamily="34" charset="0"/>
              </a:rPr>
              <a:t>Je zelo pomembna, saj mikroorganizmi sprejemajo hrano le v raztopljeni obliki. Zato je enakomerna razporeditev vlage v kompostu en od odločilnih dejavnikov.</a:t>
            </a:r>
          </a:p>
          <a:p>
            <a:pPr lvl="1"/>
            <a:r>
              <a:rPr lang="sl-SI" sz="1600" i="1" dirty="0">
                <a:latin typeface="Arial" pitchFamily="34" charset="0"/>
                <a:cs typeface="Arial" pitchFamily="34" charset="0"/>
              </a:rPr>
              <a:t>Vlažnost materialov za </a:t>
            </a:r>
            <a:r>
              <a:rPr lang="sl-SI" sz="1600" i="1" dirty="0" smtClean="0">
                <a:latin typeface="Arial" pitchFamily="34" charset="0"/>
                <a:cs typeface="Arial" pitchFamily="34" charset="0"/>
              </a:rPr>
              <a:t>kompostiranje </a:t>
            </a:r>
            <a:r>
              <a:rPr lang="sl-SI" sz="1600" i="1" dirty="0">
                <a:latin typeface="Arial" pitchFamily="34" charset="0"/>
                <a:cs typeface="Arial" pitchFamily="34" charset="0"/>
              </a:rPr>
              <a:t>na preprost način ugotavljamo s stiskanjem pesti.</a:t>
            </a:r>
          </a:p>
          <a:p>
            <a:pPr lvl="2">
              <a:buFont typeface="Courier New" pitchFamily="49" charset="0"/>
              <a:buChar char="o"/>
            </a:pPr>
            <a:r>
              <a:rPr lang="sl-SI" sz="1400" dirty="0">
                <a:latin typeface="Arial" pitchFamily="34" charset="0"/>
                <a:cs typeface="Arial" pitchFamily="34" charset="0"/>
              </a:rPr>
              <a:t>optimalno – iz materiala stisnemo eno do dve kapljice vode. Ko pest razpremo, material ostane stisnjen, če pa ga vržemo ob tla, se razdrobi.</a:t>
            </a:r>
          </a:p>
          <a:p>
            <a:pPr lvl="2">
              <a:buFont typeface="Courier New" pitchFamily="49" charset="0"/>
              <a:buChar char="o"/>
            </a:pPr>
            <a:r>
              <a:rPr lang="sl-SI" sz="1400" dirty="0">
                <a:latin typeface="Arial" pitchFamily="34" charset="0"/>
                <a:cs typeface="Arial" pitchFamily="34" charset="0"/>
              </a:rPr>
              <a:t>Prevlažen material – ob stiskanju v pesti iz mase priteče voda. Ukrepamo tako, da prevlažen material pomešamo s suhim.</a:t>
            </a:r>
          </a:p>
          <a:p>
            <a:pPr lvl="2">
              <a:buFont typeface="Courier New" pitchFamily="49" charset="0"/>
              <a:buChar char="o"/>
            </a:pPr>
            <a:r>
              <a:rPr lang="sl-SI" sz="1400" dirty="0">
                <a:latin typeface="Arial" pitchFamily="34" charset="0"/>
                <a:cs typeface="Arial" pitchFamily="34" charset="0"/>
              </a:rPr>
              <a:t>Presuh material – ob stiskanju se voda pojavi, ko pest razpremo, pa se material razdrobi. Takšen material po potrebi navlažimo ali pomešamo z vlažnimi materiali</a:t>
            </a:r>
            <a:r>
              <a:rPr lang="sl-SI" sz="14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lvl="1"/>
            <a:r>
              <a:rPr lang="sl-SI" sz="1400" dirty="0">
                <a:latin typeface="Arial" pitchFamily="34" charset="0"/>
                <a:cs typeface="Arial" pitchFamily="34" charset="0"/>
              </a:rPr>
              <a:t>Pri količini letnih padavin, ki presegajo 500 mm, je treba kompostni kup pokriti, da ni prevlažen.</a:t>
            </a:r>
          </a:p>
          <a:p>
            <a:pPr lvl="1"/>
            <a:r>
              <a:rPr lang="sl-SI" sz="1400" dirty="0">
                <a:latin typeface="Arial" pitchFamily="34" charset="0"/>
                <a:cs typeface="Arial" pitchFamily="34" charset="0"/>
              </a:rPr>
              <a:t>V izjemnih primerih, torej v zelo sušnih obdobjih, pa je kompostni kup lahko odkrit. Takrat ga po potrebi dodatno navlažimo.</a:t>
            </a:r>
          </a:p>
          <a:p>
            <a:pPr lvl="1"/>
            <a:r>
              <a:rPr lang="sl-SI" sz="1400" dirty="0">
                <a:latin typeface="Arial" pitchFamily="34" charset="0"/>
                <a:cs typeface="Arial" pitchFamily="34" charset="0"/>
              </a:rPr>
              <a:t>Za prekrivanje kupov uporabljamo različne organske ostanke, kot so seno, slama in podobno ali pa uporabimo posebne </a:t>
            </a:r>
            <a:r>
              <a:rPr lang="sl-SI" sz="1400" dirty="0" err="1">
                <a:latin typeface="Arial" pitchFamily="34" charset="0"/>
                <a:cs typeface="Arial" pitchFamily="34" charset="0"/>
              </a:rPr>
              <a:t>vlakninaste</a:t>
            </a:r>
            <a:r>
              <a:rPr lang="sl-SI" sz="1400" dirty="0">
                <a:latin typeface="Arial" pitchFamily="34" charset="0"/>
                <a:cs typeface="Arial" pitchFamily="34" charset="0"/>
              </a:rPr>
              <a:t> tkanine za prevleke.</a:t>
            </a:r>
          </a:p>
          <a:p>
            <a:pPr lvl="1">
              <a:buFont typeface="Wingdings" pitchFamily="2" charset="2"/>
              <a:buChar char="Ø"/>
            </a:pPr>
            <a:endParaRPr lang="sl-SI" sz="1400" dirty="0"/>
          </a:p>
          <a:p>
            <a:pPr lvl="1">
              <a:buFont typeface="Wingdings" pitchFamily="2" charset="2"/>
              <a:buChar char="v"/>
            </a:pP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xmlns="" val="29031235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43490" y="-531440"/>
            <a:ext cx="7024744" cy="648072"/>
          </a:xfrm>
        </p:spPr>
        <p:txBody>
          <a:bodyPr>
            <a:normAutofit fontScale="90000"/>
          </a:bodyPr>
          <a:lstStyle/>
          <a:p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1115616" y="1412776"/>
            <a:ext cx="6777317" cy="5139933"/>
          </a:xfrm>
        </p:spPr>
        <p:txBody>
          <a:bodyPr/>
          <a:lstStyle/>
          <a:p>
            <a:pPr>
              <a:buNone/>
            </a:pPr>
            <a:r>
              <a:rPr lang="sl-SI" dirty="0">
                <a:solidFill>
                  <a:srgbClr val="92D050"/>
                </a:solidFill>
                <a:latin typeface="Century Gothic (Naslovi)"/>
              </a:rPr>
              <a:t>Razmerje </a:t>
            </a:r>
            <a:r>
              <a:rPr lang="sl-SI" dirty="0" smtClean="0">
                <a:solidFill>
                  <a:srgbClr val="92D050"/>
                </a:solidFill>
                <a:latin typeface="Century Gothic (Naslovi)"/>
              </a:rPr>
              <a:t>med ogljikom in dušikom</a:t>
            </a:r>
          </a:p>
          <a:p>
            <a:pPr lvl="1">
              <a:buFont typeface="Wingdings" pitchFamily="2" charset="2"/>
              <a:buChar char="v"/>
            </a:pPr>
            <a:endParaRPr lang="sl-SI" sz="1400" dirty="0" smtClean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sl-SI" sz="1400" dirty="0" smtClean="0">
                <a:latin typeface="Arial" pitchFamily="34" charset="0"/>
                <a:cs typeface="Arial" pitchFamily="34" charset="0"/>
              </a:rPr>
              <a:t>vpliva na hitrost razgraditve organske mase.</a:t>
            </a:r>
          </a:p>
          <a:p>
            <a:pPr lvl="1"/>
            <a:r>
              <a:rPr lang="sl-SI" sz="1400" dirty="0" smtClean="0">
                <a:latin typeface="Arial" pitchFamily="34" charset="0"/>
                <a:cs typeface="Arial" pitchFamily="34" charset="0"/>
              </a:rPr>
              <a:t>V začetnem materialu naj bi bilo razmerje nekoliko širše, 30 : 1, na koncu kompostiranja pa 10 do 15 : 1.</a:t>
            </a:r>
          </a:p>
          <a:p>
            <a:endParaRPr lang="sl-SI" b="1" i="1" dirty="0" smtClean="0"/>
          </a:p>
          <a:p>
            <a:endParaRPr lang="sl-SI" i="1" dirty="0"/>
          </a:p>
        </p:txBody>
      </p:sp>
    </p:spTree>
    <p:extLst>
      <p:ext uri="{BB962C8B-B14F-4D97-AF65-F5344CB8AC3E}">
        <p14:creationId xmlns:p14="http://schemas.microsoft.com/office/powerpoint/2010/main" xmlns="" val="1803909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43490" y="-243408"/>
            <a:ext cx="7024744" cy="243408"/>
          </a:xfrm>
        </p:spPr>
        <p:txBody>
          <a:bodyPr>
            <a:normAutofit fontScale="90000"/>
          </a:bodyPr>
          <a:lstStyle/>
          <a:p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1043492" y="692696"/>
            <a:ext cx="6777317" cy="5139933"/>
          </a:xfrm>
        </p:spPr>
        <p:txBody>
          <a:bodyPr/>
          <a:lstStyle/>
          <a:p>
            <a:pPr>
              <a:buNone/>
            </a:pPr>
            <a:r>
              <a:rPr lang="sl-SI" sz="4000" dirty="0" smtClean="0">
                <a:solidFill>
                  <a:srgbClr val="92D050"/>
                </a:solidFill>
                <a:latin typeface="Century Gothic (Naslovi)"/>
              </a:rPr>
              <a:t>     pH </a:t>
            </a:r>
            <a:r>
              <a:rPr lang="sl-SI" sz="4000" dirty="0">
                <a:solidFill>
                  <a:srgbClr val="92D050"/>
                </a:solidFill>
                <a:latin typeface="Century Gothic (Naslovi)"/>
              </a:rPr>
              <a:t>vrednost </a:t>
            </a:r>
            <a:r>
              <a:rPr lang="sl-SI" sz="4000" dirty="0" smtClean="0">
                <a:solidFill>
                  <a:srgbClr val="92D050"/>
                </a:solidFill>
                <a:latin typeface="Century Gothic (Naslovi)"/>
              </a:rPr>
              <a:t>komposta</a:t>
            </a:r>
          </a:p>
          <a:p>
            <a:pPr lvl="1">
              <a:buFont typeface="Courier New" pitchFamily="49" charset="0"/>
              <a:buChar char="o"/>
            </a:pPr>
            <a:endParaRPr lang="sl-SI" sz="1400" dirty="0" smtClean="0">
              <a:latin typeface="Arial" pitchFamily="34" charset="0"/>
              <a:cs typeface="Arial" pitchFamily="34" charset="0"/>
            </a:endParaRPr>
          </a:p>
          <a:p>
            <a:pPr lvl="1">
              <a:buFont typeface="Courier New" pitchFamily="49" charset="0"/>
              <a:buChar char="o"/>
            </a:pPr>
            <a:endParaRPr lang="sl-SI" sz="1400" dirty="0" smtClean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sl-SI" sz="1400" dirty="0" smtClean="0">
                <a:latin typeface="Arial" pitchFamily="34" charset="0"/>
                <a:cs typeface="Arial" pitchFamily="34" charset="0"/>
              </a:rPr>
              <a:t>Začetna </a:t>
            </a:r>
            <a:r>
              <a:rPr lang="sl-SI" sz="1400" dirty="0">
                <a:latin typeface="Arial" pitchFamily="34" charset="0"/>
                <a:cs typeface="Arial" pitchFamily="34" charset="0"/>
              </a:rPr>
              <a:t>pH vrednost organske mase pomembno vpliva na potek procesov pri kompostiranju. Zaželeno je, da materiali, iz katerih pripravljamo kompost, nimajo kisle reakcije. Pri pH okoli 7 fermentacija hitro steče, saj začno mikroorganizmi intenzivno razkrajati organski material. Pozneje pH pada (včasih celo pod 5), a se proti koncu kompostiranja ponovno dvigne. Zrel kompost ima večinoma pH vrednost okoli 7. </a:t>
            </a:r>
          </a:p>
          <a:p>
            <a:pPr lvl="1">
              <a:buFont typeface="Wingdings" pitchFamily="2" charset="2"/>
              <a:buChar char="v"/>
            </a:pPr>
            <a:endParaRPr lang="sl-SI" sz="1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297411">
            <a:off x="5178000" y="3602952"/>
            <a:ext cx="2133075" cy="213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175829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dirty="0" smtClean="0"/>
              <a:t>Mikroorganizmi pri kompostiranju 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l-SI" sz="2600" b="1" dirty="0"/>
              <a:t>Bakterije:</a:t>
            </a:r>
            <a:endParaRPr lang="sl-SI" sz="1600" dirty="0"/>
          </a:p>
          <a:p>
            <a:pPr lvl="2"/>
            <a:r>
              <a:rPr lang="sl-SI" sz="1400" dirty="0" smtClean="0"/>
              <a:t>Najdemo </a:t>
            </a:r>
            <a:r>
              <a:rPr lang="sl-SI" sz="1400" dirty="0"/>
              <a:t>jih v treh oblikah: </a:t>
            </a:r>
          </a:p>
          <a:p>
            <a:pPr lvl="3"/>
            <a:r>
              <a:rPr lang="sl-SI" sz="1400" dirty="0"/>
              <a:t>palčke s premerom 0,5 do 1,5 </a:t>
            </a:r>
            <a:r>
              <a:rPr lang="sl-SI" sz="1400" dirty="0" err="1"/>
              <a:t>nm</a:t>
            </a:r>
            <a:r>
              <a:rPr lang="sl-SI" sz="1400" dirty="0"/>
              <a:t> in dolžino 1,50 do 10,0 </a:t>
            </a:r>
            <a:r>
              <a:rPr lang="sl-SI" sz="1400" dirty="0" err="1"/>
              <a:t>nm</a:t>
            </a:r>
            <a:r>
              <a:rPr lang="sl-SI" sz="1400" dirty="0"/>
              <a:t>.</a:t>
            </a:r>
          </a:p>
          <a:p>
            <a:pPr lvl="3"/>
            <a:r>
              <a:rPr lang="sl-SI" sz="1400" dirty="0"/>
              <a:t>Koki so bolj okrogle bakterije valjaste ali eliptične oblike. Njihov premer je med 0,5 in 1,25 </a:t>
            </a:r>
            <a:r>
              <a:rPr lang="sl-SI" sz="1400" dirty="0" err="1"/>
              <a:t>nm</a:t>
            </a:r>
            <a:r>
              <a:rPr lang="sl-SI" sz="1400" dirty="0"/>
              <a:t>.</a:t>
            </a:r>
          </a:p>
          <a:p>
            <a:pPr lvl="3"/>
            <a:r>
              <a:rPr lang="sl-SI" sz="1400" dirty="0" err="1"/>
              <a:t>Spirile</a:t>
            </a:r>
            <a:r>
              <a:rPr lang="sl-SI" sz="1400" dirty="0"/>
              <a:t> so zvite palčke, dolge okoli 50,0 </a:t>
            </a:r>
            <a:r>
              <a:rPr lang="sl-SI" sz="1400" dirty="0" err="1"/>
              <a:t>nm</a:t>
            </a:r>
            <a:r>
              <a:rPr lang="sl-SI" sz="1400" dirty="0"/>
              <a:t>. Pojavljajo se v bolj vlažnem okolju</a:t>
            </a:r>
            <a:r>
              <a:rPr lang="sl-SI" sz="1400" dirty="0" smtClean="0"/>
              <a:t>.</a:t>
            </a:r>
          </a:p>
          <a:p>
            <a:r>
              <a:rPr lang="sl-SI" sz="2600" b="1" dirty="0"/>
              <a:t>Glive</a:t>
            </a:r>
            <a:r>
              <a:rPr lang="sl-SI" b="1" dirty="0"/>
              <a:t>:</a:t>
            </a:r>
            <a:endParaRPr lang="sl-SI" dirty="0"/>
          </a:p>
          <a:p>
            <a:pPr lvl="1"/>
            <a:r>
              <a:rPr lang="sl-SI" sz="1400" dirty="0"/>
              <a:t>so prav tako heterotrofni organizmi, veliki 10 do 30 </a:t>
            </a:r>
            <a:r>
              <a:rPr lang="sl-SI" sz="1400" dirty="0" err="1"/>
              <a:t>nm</a:t>
            </a:r>
            <a:endParaRPr lang="sl-SI" sz="1400" dirty="0" smtClean="0"/>
          </a:p>
          <a:p>
            <a:pPr>
              <a:buFont typeface="Wingdings" pitchFamily="2" charset="2"/>
              <a:buChar char="Ø"/>
            </a:pPr>
            <a:endParaRPr lang="sl-SI" sz="2000" dirty="0"/>
          </a:p>
          <a:p>
            <a:pPr>
              <a:buFont typeface="Wingdings" pitchFamily="2" charset="2"/>
              <a:buChar char="Ø"/>
            </a:pPr>
            <a:endParaRPr lang="sl-SI" sz="1400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52120" y="1268760"/>
            <a:ext cx="2664296" cy="1665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1181658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1043492" y="764704"/>
            <a:ext cx="6777317" cy="506792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sl-SI" sz="3200" dirty="0" smtClean="0">
                <a:solidFill>
                  <a:srgbClr val="92D050"/>
                </a:solidFill>
                <a:latin typeface="Century Gothic (Naslovi)"/>
              </a:rPr>
              <a:t>          </a:t>
            </a:r>
            <a:r>
              <a:rPr lang="sl-SI" sz="3200" dirty="0" err="1" smtClean="0">
                <a:solidFill>
                  <a:srgbClr val="92D050"/>
                </a:solidFill>
                <a:latin typeface="Century Gothic (Naslovi)"/>
              </a:rPr>
              <a:t>ktinomicete</a:t>
            </a:r>
            <a:r>
              <a:rPr lang="sl-SI" sz="3200" dirty="0" smtClean="0">
                <a:solidFill>
                  <a:srgbClr val="92D050"/>
                </a:solidFill>
                <a:latin typeface="Century Gothic (Naslovi)"/>
              </a:rPr>
              <a:t>: </a:t>
            </a:r>
            <a:endParaRPr lang="sl-SI" sz="2000" dirty="0" smtClean="0">
              <a:solidFill>
                <a:srgbClr val="92D050"/>
              </a:solidFill>
              <a:latin typeface="Century Gothic (Naslovi)"/>
            </a:endParaRPr>
          </a:p>
          <a:p>
            <a:pPr lvl="1"/>
            <a:r>
              <a:rPr lang="sl-SI" dirty="0" smtClean="0">
                <a:latin typeface="Arial" pitchFamily="34" charset="0"/>
                <a:cs typeface="Arial" pitchFamily="34" charset="0"/>
              </a:rPr>
              <a:t>so v sistematizaciji razvrščene med bakterije in glive. Po obliki so podobne glivam, po načinu življenja pa bakterijam. V premeru merijo okoli 1,5 </a:t>
            </a:r>
            <a:r>
              <a:rPr lang="sl-SI" dirty="0" err="1" smtClean="0">
                <a:latin typeface="Arial" pitchFamily="34" charset="0"/>
                <a:cs typeface="Arial" pitchFamily="34" charset="0"/>
              </a:rPr>
              <a:t>nm</a:t>
            </a:r>
            <a:r>
              <a:rPr lang="sl-SI" dirty="0" smtClean="0">
                <a:latin typeface="Arial" pitchFamily="34" charset="0"/>
                <a:cs typeface="Arial" pitchFamily="34" charset="0"/>
              </a:rPr>
              <a:t>. Sodelujejo bolj proti koncu fermentacije, takrat lahko s prostim očesom vidimo belo sive micelije </a:t>
            </a:r>
            <a:r>
              <a:rPr lang="sl-SI" dirty="0" err="1" smtClean="0">
                <a:latin typeface="Arial" pitchFamily="34" charset="0"/>
                <a:cs typeface="Arial" pitchFamily="34" charset="0"/>
              </a:rPr>
              <a:t>aktinomicete</a:t>
            </a:r>
            <a:r>
              <a:rPr lang="sl-SI" dirty="0" smtClean="0">
                <a:latin typeface="Arial" pitchFamily="34" charset="0"/>
                <a:cs typeface="Arial" pitchFamily="34" charset="0"/>
              </a:rPr>
              <a:t> niso specializirane za razgraditev določenih snovi, ampak so sposobne razkrojiti zelo raznolike organske materiale.</a:t>
            </a:r>
            <a:endParaRPr lang="sl-SI" sz="1400" dirty="0" smtClean="0">
              <a:latin typeface="Arial" pitchFamily="34" charset="0"/>
              <a:cs typeface="Arial" pitchFamily="34" charset="0"/>
            </a:endParaRPr>
          </a:p>
          <a:p>
            <a:pPr lvl="1">
              <a:buNone/>
            </a:pPr>
            <a:r>
              <a:rPr lang="sl-SI" dirty="0" smtClean="0"/>
              <a:t>  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xmlns="" val="245823250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4" name="Ograda vsebine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1009077">
            <a:off x="921559" y="1733353"/>
            <a:ext cx="3820434" cy="25795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31840" y="3933056"/>
            <a:ext cx="2880320" cy="2225188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488854">
            <a:off x="4871373" y="1658017"/>
            <a:ext cx="3635416" cy="2451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164548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43490" y="332656"/>
            <a:ext cx="7024744" cy="1008112"/>
          </a:xfrm>
        </p:spPr>
        <p:txBody>
          <a:bodyPr/>
          <a:lstStyle/>
          <a:p>
            <a:r>
              <a:rPr lang="sl-SI" dirty="0" smtClean="0"/>
              <a:t>Na kaj moramo še paziti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1043492" y="1556792"/>
            <a:ext cx="6777317" cy="4275837"/>
          </a:xfrm>
        </p:spPr>
        <p:txBody>
          <a:bodyPr>
            <a:noAutofit/>
          </a:bodyPr>
          <a:lstStyle/>
          <a:p>
            <a:pPr lvl="0"/>
            <a:r>
              <a:rPr lang="sl-SI" sz="1400" dirty="0"/>
              <a:t>Kompostnim kupom lahko dodajamo mineralne snovi na primer kamene moke, ki vplivajo </a:t>
            </a:r>
            <a:r>
              <a:rPr lang="sl-SI" sz="1400" dirty="0" err="1"/>
              <a:t>amoniak</a:t>
            </a:r>
            <a:r>
              <a:rPr lang="sl-SI" sz="1400" dirty="0"/>
              <a:t> in tako zmanjšujejo izgube dušika. Elementi, ki so v nekaterih mineralnih snoveh, so nedostopni rastlinam, mikroorganizmi pa jih vgradijo v svojo celično strukturo.</a:t>
            </a:r>
          </a:p>
          <a:p>
            <a:pPr lvl="0"/>
            <a:r>
              <a:rPr lang="sl-SI" sz="1400" dirty="0"/>
              <a:t>Če je le možno, napravimo kompostni kup  naenkrat. Le tako lahko mikroorganizmi razgradijo organske snovi v stabilen humus.</a:t>
            </a:r>
          </a:p>
          <a:p>
            <a:pPr lvl="0"/>
            <a:r>
              <a:rPr lang="sl-SI" sz="1400" dirty="0"/>
              <a:t>Material zlagamo po plasteh ali pa ga že prej pomešamo.</a:t>
            </a:r>
          </a:p>
          <a:p>
            <a:pPr lvl="0"/>
            <a:r>
              <a:rPr lang="sl-SI" sz="1400" dirty="0"/>
              <a:t>Najbolje je, če za pripravo kompostnega kupa uporabimo tako rastlinske ostanke in odpadke kot hlevski gnoj.</a:t>
            </a:r>
          </a:p>
          <a:p>
            <a:pPr lvl="0"/>
            <a:r>
              <a:rPr lang="sl-SI" sz="1400" dirty="0"/>
              <a:t>Da procesi v kompostu stečejo hitreje, lahko </a:t>
            </a:r>
            <a:r>
              <a:rPr lang="sl-SI" sz="1400" dirty="0" err="1"/>
              <a:t>uporbljamo</a:t>
            </a:r>
            <a:r>
              <a:rPr lang="sl-SI" sz="1400" dirty="0"/>
              <a:t> različne snovi. Primerni so različni </a:t>
            </a:r>
            <a:r>
              <a:rPr lang="sl-SI" sz="1400" dirty="0" err="1"/>
              <a:t>biodinamični</a:t>
            </a:r>
            <a:r>
              <a:rPr lang="sl-SI" sz="1400" dirty="0"/>
              <a:t> pripravki ali nekaj starega komposta ali sladkorna raztopina.</a:t>
            </a:r>
          </a:p>
          <a:p>
            <a:pPr lvl="0"/>
            <a:r>
              <a:rPr lang="sl-SI" sz="1400" dirty="0"/>
              <a:t>Kompostnim kupom lahko dodajamo mineralne snovi na primer kamene moke, ki vplivajo </a:t>
            </a:r>
            <a:r>
              <a:rPr lang="sl-SI" sz="1400" dirty="0" err="1"/>
              <a:t>amoniak</a:t>
            </a:r>
            <a:r>
              <a:rPr lang="sl-SI" sz="1400" dirty="0"/>
              <a:t> in tako zmanjšujejo izgube dušika. Elementi, ki so v nekaterih mineralnih snoveh, so nedostopni rastlinam, mikroorganizmi pa jih vgradijo v svojo celično strukturo.</a:t>
            </a:r>
          </a:p>
          <a:p>
            <a:endParaRPr lang="sl-SI" sz="1400" dirty="0"/>
          </a:p>
        </p:txBody>
      </p:sp>
    </p:spTree>
    <p:extLst>
      <p:ext uri="{BB962C8B-B14F-4D97-AF65-F5344CB8AC3E}">
        <p14:creationId xmlns:p14="http://schemas.microsoft.com/office/powerpoint/2010/main" xmlns="" val="27396358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25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43490" y="116632"/>
            <a:ext cx="7024744" cy="432048"/>
          </a:xfrm>
        </p:spPr>
        <p:txBody>
          <a:bodyPr>
            <a:normAutofit fontScale="90000"/>
          </a:bodyPr>
          <a:lstStyle/>
          <a:p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1043492" y="692696"/>
            <a:ext cx="6777317" cy="5139933"/>
          </a:xfrm>
        </p:spPr>
        <p:txBody>
          <a:bodyPr>
            <a:normAutofit lnSpcReduction="10000"/>
          </a:bodyPr>
          <a:lstStyle/>
          <a:p>
            <a:pPr lvl="0"/>
            <a:r>
              <a:rPr lang="sl-SI" sz="1500" dirty="0"/>
              <a:t>Daljše kose, kot so vejevje, slama, stara trava,… razsekamo na manjše koščke, ki naj bodo dolgi okoli 5 cm. Še bolje je, če jih razceframo, ker takšne mikroorganizmi prej razkrojijo.</a:t>
            </a:r>
          </a:p>
          <a:p>
            <a:pPr lvl="0"/>
            <a:r>
              <a:rPr lang="sl-SI" sz="1500" dirty="0"/>
              <a:t>Čas kompostiranja lahko traja od treh mesecev do enega leta. Hitrost razgraditve je odvisna od vhodnega materiala, letnega časa, v katerem pripravimo kompostni kup, od uporabe kompostnih pospeševalcev, prekopavanja…</a:t>
            </a:r>
          </a:p>
          <a:p>
            <a:pPr lvl="0"/>
            <a:r>
              <a:rPr lang="sl-SI" sz="1500" dirty="0"/>
              <a:t>Zrel kompost ima vonj po gozdni prsti in je rjave do črne barve. Zrelost lahko ugotavljamo s krešo, ki jo posejemo v kompost. Če je kompost pravilno zrel, kreša vznikne že v nekaj dneh in razvije </a:t>
            </a:r>
            <a:r>
              <a:rPr lang="sl-SI" sz="1500" dirty="0" err="1"/>
              <a:t>korenisnki</a:t>
            </a:r>
            <a:r>
              <a:rPr lang="sl-SI" sz="1500" dirty="0"/>
              <a:t> sistem. Pri nedozorelem kompostu seme zaradi prisotnosti </a:t>
            </a:r>
            <a:r>
              <a:rPr lang="sl-SI" sz="1500" dirty="0" err="1"/>
              <a:t>fitoksinov</a:t>
            </a:r>
            <a:r>
              <a:rPr lang="sl-SI" sz="1500" dirty="0"/>
              <a:t>, </a:t>
            </a:r>
            <a:r>
              <a:rPr lang="sl-SI" sz="1500" dirty="0" err="1"/>
              <a:t>amoniaka</a:t>
            </a:r>
            <a:r>
              <a:rPr lang="sl-SI" sz="1500" dirty="0"/>
              <a:t> in podobnih snovi, ki so škodljive za rastline, propade takoj ali neenakomerno vzkali, rastlinice imajo slabe korenine in v nekaj dneh </a:t>
            </a:r>
            <a:r>
              <a:rPr lang="sl-SI" sz="1500" dirty="0" err="1"/>
              <a:t>odmro</a:t>
            </a:r>
            <a:r>
              <a:rPr lang="sl-SI" sz="1500" dirty="0"/>
              <a:t>.</a:t>
            </a:r>
          </a:p>
          <a:p>
            <a:pPr lvl="0"/>
            <a:r>
              <a:rPr lang="sl-SI" sz="1500" dirty="0"/>
              <a:t>Če je le možno, napravimo kompostni kup  naenkrat. Le tako lahko mikroorganizmi razgradijo organske snovi v stabilen humus.</a:t>
            </a:r>
          </a:p>
          <a:p>
            <a:pPr lvl="0"/>
            <a:r>
              <a:rPr lang="sl-SI" sz="1500" dirty="0"/>
              <a:t>Material zlagamo po plasteh ali pa ga že prej pomešamo.</a:t>
            </a:r>
          </a:p>
          <a:p>
            <a:pPr lvl="0"/>
            <a:r>
              <a:rPr lang="sl-SI" sz="1500" dirty="0"/>
              <a:t>Najbolje je, če za pripravo kompostnega kupa uporabimo tako rastlinske ostanke in odpadke kot hlevski gnoj.</a:t>
            </a:r>
          </a:p>
          <a:p>
            <a:pPr lvl="0"/>
            <a:r>
              <a:rPr lang="sl-SI" sz="1500" dirty="0"/>
              <a:t>Da procesi v kompostu stečejo hitreje, lahko </a:t>
            </a:r>
            <a:r>
              <a:rPr lang="sl-SI" sz="1500" dirty="0" err="1"/>
              <a:t>uporbljamo</a:t>
            </a:r>
            <a:r>
              <a:rPr lang="sl-SI" sz="1500" dirty="0"/>
              <a:t> različne snovi. Primerni so različni </a:t>
            </a:r>
            <a:r>
              <a:rPr lang="sl-SI" sz="1500" dirty="0" err="1"/>
              <a:t>biodinamični</a:t>
            </a:r>
            <a:r>
              <a:rPr lang="sl-SI" sz="1500" dirty="0"/>
              <a:t> pripravki ali nekaj starega komposta ali sladkorna raztopina.</a:t>
            </a: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xmlns="" val="7207807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43608" y="548680"/>
            <a:ext cx="7024744" cy="1143000"/>
          </a:xfrm>
        </p:spPr>
        <p:txBody>
          <a:bodyPr/>
          <a:lstStyle/>
          <a:p>
            <a:r>
              <a:rPr lang="sl-SI" dirty="0" smtClean="0"/>
              <a:t>Kompost in </a:t>
            </a:r>
            <a:r>
              <a:rPr lang="sl-SI" dirty="0" err="1" smtClean="0"/>
              <a:t>kompostrianje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971600" y="2060848"/>
            <a:ext cx="6777317" cy="3508977"/>
          </a:xfrm>
        </p:spPr>
        <p:txBody>
          <a:bodyPr>
            <a:normAutofit/>
          </a:bodyPr>
          <a:lstStyle/>
          <a:p>
            <a:r>
              <a:rPr lang="sl-SI" sz="1400" b="1" dirty="0">
                <a:latin typeface="Arial" pitchFamily="34" charset="0"/>
                <a:cs typeface="Arial" pitchFamily="34" charset="0"/>
              </a:rPr>
              <a:t>Kompost</a:t>
            </a:r>
            <a:r>
              <a:rPr lang="sl-SI" sz="1400" dirty="0">
                <a:latin typeface="Arial" pitchFamily="34" charset="0"/>
                <a:cs typeface="Arial" pitchFamily="34" charset="0"/>
              </a:rPr>
              <a:t> je rastlinska snov, ki se razgradi in reciklira kot gnojilo. Je ključna sestavina v ekološkem kmetijstvu. Najbolj bistven je proces kompostiranja, ki zahteva preprosto kopičenje odpadkov na prostem, ti se razkrajajo leto ali več. Sodobno, metodično kompostiranje pomeni, pozorno spremljanje procesa z izmerjenimi vložki vode, zraka, ogljika in z dušikom bogatih materialov</a:t>
            </a:r>
            <a:r>
              <a:rPr lang="sl-SI" sz="14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sl-SI" sz="1400" b="1" dirty="0">
                <a:latin typeface="Arial" pitchFamily="34" charset="0"/>
                <a:cs typeface="Arial" pitchFamily="34" charset="0"/>
              </a:rPr>
              <a:t>Kompostiranje </a:t>
            </a:r>
            <a:r>
              <a:rPr lang="sl-SI" sz="1400" dirty="0">
                <a:latin typeface="Arial" pitchFamily="34" charset="0"/>
                <a:cs typeface="Arial" pitchFamily="34" charset="0"/>
              </a:rPr>
              <a:t>je termofilna razgraditev organskih snovi v sorazmerno stabilen humus.</a:t>
            </a: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7099" y="4005064"/>
            <a:ext cx="2376264" cy="2302160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62374" y="4437112"/>
            <a:ext cx="3514725" cy="1733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4503778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43490" y="548680"/>
            <a:ext cx="7024744" cy="1080120"/>
          </a:xfrm>
        </p:spPr>
        <p:txBody>
          <a:bodyPr/>
          <a:lstStyle/>
          <a:p>
            <a:r>
              <a:rPr lang="sl-SI" dirty="0" smtClean="0"/>
              <a:t>kompostniki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1043492" y="1988840"/>
            <a:ext cx="6777317" cy="3843789"/>
          </a:xfrm>
        </p:spPr>
        <p:txBody>
          <a:bodyPr/>
          <a:lstStyle/>
          <a:p>
            <a:r>
              <a:rPr lang="sl-SI" b="1" dirty="0"/>
              <a:t>Kompostniki iz lesa</a:t>
            </a:r>
            <a:r>
              <a:rPr lang="sl-SI" b="1" dirty="0" smtClean="0"/>
              <a:t>:</a:t>
            </a:r>
          </a:p>
          <a:p>
            <a:pPr lvl="1">
              <a:buFont typeface="Wingdings" pitchFamily="2" charset="2"/>
              <a:buChar char="v"/>
            </a:pPr>
            <a:r>
              <a:rPr lang="sl-SI" sz="1400" dirty="0"/>
              <a:t>Lahko ga naredimo sami ali pa ga sestavimo iz že narejenih delov. Ker je to odprt kompostnik, je zelo pomembna izbira pravega mesta za postavitev.</a:t>
            </a:r>
          </a:p>
          <a:p>
            <a:pPr lvl="1">
              <a:buFont typeface="Wingdings" pitchFamily="2" charset="2"/>
              <a:buChar char="v"/>
            </a:pPr>
            <a:endParaRPr lang="sl-SI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60032" y="3140968"/>
            <a:ext cx="3122031" cy="3122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234487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1043492" y="692696"/>
            <a:ext cx="6777317" cy="5139933"/>
          </a:xfrm>
        </p:spPr>
        <p:txBody>
          <a:bodyPr/>
          <a:lstStyle/>
          <a:p>
            <a:r>
              <a:rPr lang="sl-SI" b="1" dirty="0" err="1"/>
              <a:t>Termokompostnik</a:t>
            </a:r>
            <a:r>
              <a:rPr lang="sl-SI" b="1" dirty="0"/>
              <a:t>:</a:t>
            </a:r>
            <a:endParaRPr lang="sl-SI" dirty="0"/>
          </a:p>
          <a:p>
            <a:pPr lvl="1">
              <a:buFont typeface="Wingdings" pitchFamily="2" charset="2"/>
              <a:buChar char="v"/>
            </a:pPr>
            <a:r>
              <a:rPr lang="sl-SI" sz="1200" dirty="0"/>
              <a:t>Iz reciklirane plastike, odporne UV- žarke in vremenske vplive, s stenami, prevlečenimi s peno in pokrovom. Kuhinjski odpadki so tu zaščiteni pred živalmi. Kompostnik je estetski in iz njega ne uhajajo vonjave. Pomembno je, da vlaga v njem ne naraste preveč, sicer začne kompost gniti.</a:t>
            </a:r>
          </a:p>
          <a:p>
            <a:pPr lvl="1">
              <a:buFont typeface="Wingdings" pitchFamily="2" charset="2"/>
              <a:buChar char="v"/>
            </a:pPr>
            <a:endParaRPr lang="sl-SI" sz="1200" dirty="0" smtClean="0"/>
          </a:p>
          <a:p>
            <a:endParaRPr lang="sl-SI" b="1" dirty="0" smtClean="0"/>
          </a:p>
          <a:p>
            <a:endParaRPr lang="sl-SI" b="1" dirty="0"/>
          </a:p>
          <a:p>
            <a:endParaRPr lang="sl-SI" b="1" dirty="0" smtClean="0"/>
          </a:p>
          <a:p>
            <a:r>
              <a:rPr lang="sl-SI" b="1" dirty="0" smtClean="0"/>
              <a:t>Rotirajoči </a:t>
            </a:r>
            <a:r>
              <a:rPr lang="sl-SI" b="1" dirty="0"/>
              <a:t>kompostnik</a:t>
            </a:r>
            <a:r>
              <a:rPr lang="sl-SI" sz="1400" b="1" dirty="0"/>
              <a:t>:</a:t>
            </a:r>
            <a:endParaRPr lang="sl-SI" sz="1400" dirty="0"/>
          </a:p>
          <a:p>
            <a:pPr lvl="1">
              <a:buFont typeface="Wingdings" pitchFamily="2" charset="2"/>
              <a:buChar char="v"/>
            </a:pPr>
            <a:r>
              <a:rPr lang="sl-SI" sz="1200" dirty="0"/>
              <a:t>Z vrtenjem se poveča dotok kisika, kar zagotavlja, da kompost gnil in oddajal neprijetnih vonjev. Poleg tega se zrel kompost samodejno strese na tla, nezrel material pa ostane v napravi.</a:t>
            </a:r>
          </a:p>
          <a:p>
            <a:pPr>
              <a:buFont typeface="Wingdings" pitchFamily="2" charset="2"/>
              <a:buChar char="v"/>
            </a:pPr>
            <a:endParaRPr lang="sl-SI" sz="1400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24128" y="1705535"/>
            <a:ext cx="1685925" cy="2114550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59987" y="4509120"/>
            <a:ext cx="3050066" cy="1734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603493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25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625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43490" y="188640"/>
            <a:ext cx="7024744" cy="1224136"/>
          </a:xfrm>
        </p:spPr>
        <p:txBody>
          <a:bodyPr/>
          <a:lstStyle/>
          <a:p>
            <a:r>
              <a:rPr lang="sl-SI" dirty="0" smtClean="0"/>
              <a:t>Zakaj kompostiramo ?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1043492" y="1484784"/>
            <a:ext cx="6777317" cy="4347845"/>
          </a:xfrm>
        </p:spPr>
        <p:txBody>
          <a:bodyPr>
            <a:normAutofit/>
          </a:bodyPr>
          <a:lstStyle/>
          <a:p>
            <a:r>
              <a:rPr lang="sl-SI" sz="1500" dirty="0" smtClean="0">
                <a:latin typeface="Arial" pitchFamily="34" charset="0"/>
                <a:cs typeface="Arial" pitchFamily="34" charset="0"/>
              </a:rPr>
              <a:t>Biološki odpadki, pomešani z ostalimi komunalnimi odpadki, povzročajo velike količine toplogrednih plinov, nastanek nevarnih organskih kislin ter velikega smradu na odlagališčih in odjemnih mestih. </a:t>
            </a:r>
          </a:p>
          <a:p>
            <a:r>
              <a:rPr lang="sl-SI" sz="1500" dirty="0" smtClean="0">
                <a:latin typeface="Arial" pitchFamily="34" charset="0"/>
                <a:cs typeface="Arial" pitchFamily="34" charset="0"/>
              </a:rPr>
              <a:t>Biološke odpadke je zato treba zbirati ločeno, saj s tem preprečujemo negativne posledice v našem lokalnem in globalnem okolju. Z ločenim zbiranjem bioloških odpadkov sodelujemo v njihovem procesu </a:t>
            </a:r>
            <a:r>
              <a:rPr lang="sl-SI" sz="1500" dirty="0">
                <a:latin typeface="Arial" pitchFamily="34" charset="0"/>
                <a:cs typeface="Arial" pitchFamily="34" charset="0"/>
              </a:rPr>
              <a:t>recikliranja, ki ga imenujemo </a:t>
            </a:r>
            <a:r>
              <a:rPr lang="sl-SI" sz="1500" dirty="0" smtClean="0">
                <a:latin typeface="Arial" pitchFamily="34" charset="0"/>
                <a:cs typeface="Arial" pitchFamily="34" charset="0"/>
              </a:rPr>
              <a:t>kompostiranje</a:t>
            </a:r>
            <a:r>
              <a:rPr lang="sl-SI" sz="1500" dirty="0">
                <a:latin typeface="Arial" pitchFamily="34" charset="0"/>
                <a:cs typeface="Arial" pitchFamily="34" charset="0"/>
              </a:rPr>
              <a:t>. </a:t>
            </a:r>
            <a:endParaRPr lang="sl-SI" sz="1500" dirty="0" smtClean="0">
              <a:latin typeface="Arial" pitchFamily="34" charset="0"/>
              <a:cs typeface="Arial" pitchFamily="34" charset="0"/>
            </a:endParaRPr>
          </a:p>
          <a:p>
            <a:r>
              <a:rPr lang="sl-SI" sz="1500" dirty="0" err="1" smtClean="0">
                <a:latin typeface="Arial" pitchFamily="34" charset="0"/>
                <a:cs typeface="Arial" pitchFamily="34" charset="0"/>
              </a:rPr>
              <a:t>Humos</a:t>
            </a:r>
            <a:r>
              <a:rPr lang="sl-SI" sz="1500" dirty="0" smtClean="0">
                <a:latin typeface="Arial" pitchFamily="34" charset="0"/>
                <a:cs typeface="Arial" pitchFamily="34" charset="0"/>
              </a:rPr>
              <a:t>,</a:t>
            </a:r>
            <a:r>
              <a:rPr lang="sl-SI" sz="1500" dirty="0" smtClean="0">
                <a:latin typeface="Arial" pitchFamily="34" charset="0"/>
                <a:cs typeface="Arial" pitchFamily="34" charset="0"/>
              </a:rPr>
              <a:t>ki </a:t>
            </a:r>
            <a:r>
              <a:rPr lang="sl-SI" sz="1500" dirty="0" smtClean="0">
                <a:latin typeface="Arial" pitchFamily="34" charset="0"/>
                <a:cs typeface="Arial" pitchFamily="34" charset="0"/>
              </a:rPr>
              <a:t>nastane pri kompostiranju pa lahko uporabimo za gnojenje ali sajenje rož …</a:t>
            </a:r>
            <a:endParaRPr lang="sl-SI" sz="15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67944" y="3501008"/>
            <a:ext cx="3742954" cy="288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1200737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Kompostni kup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l-SI" sz="1600" dirty="0">
                <a:latin typeface="Arial" pitchFamily="34" charset="0"/>
                <a:cs typeface="Arial" pitchFamily="34" charset="0"/>
              </a:rPr>
              <a:t>Najprimernejša oblika za kompostni kup je oblika </a:t>
            </a:r>
            <a:r>
              <a:rPr lang="sl-SI" sz="1600" dirty="0" smtClean="0">
                <a:latin typeface="Arial" pitchFamily="34" charset="0"/>
                <a:cs typeface="Arial" pitchFamily="34" charset="0"/>
              </a:rPr>
              <a:t>trapeza. Spodaj </a:t>
            </a:r>
            <a:r>
              <a:rPr lang="sl-SI" sz="1600" dirty="0">
                <a:latin typeface="Arial" pitchFamily="34" charset="0"/>
                <a:cs typeface="Arial" pitchFamily="34" charset="0"/>
              </a:rPr>
              <a:t>je širok 1,8 </a:t>
            </a:r>
            <a:r>
              <a:rPr lang="sl-SI" sz="1600" dirty="0" smtClean="0">
                <a:latin typeface="Arial" pitchFamily="34" charset="0"/>
                <a:cs typeface="Arial" pitchFamily="34" charset="0"/>
              </a:rPr>
              <a:t>m </a:t>
            </a:r>
            <a:r>
              <a:rPr lang="sl-SI" sz="1600" dirty="0" smtClean="0">
                <a:latin typeface="Arial" pitchFamily="34" charset="0"/>
                <a:cs typeface="Arial" pitchFamily="34" charset="0"/>
              </a:rPr>
              <a:t>na </a:t>
            </a:r>
            <a:r>
              <a:rPr lang="sl-SI" sz="1600" dirty="0">
                <a:latin typeface="Arial" pitchFamily="34" charset="0"/>
                <a:cs typeface="Arial" pitchFamily="34" charset="0"/>
              </a:rPr>
              <a:t>vrhu pa okoli 0,7 m. višina kompostnega kupa je odvisna od materialov, ki jih kompostiramo in od možnosti zračenja kupov.</a:t>
            </a:r>
          </a:p>
          <a:p>
            <a:r>
              <a:rPr lang="sl-SI" sz="1600" dirty="0">
                <a:latin typeface="Arial" pitchFamily="34" charset="0"/>
                <a:cs typeface="Arial" pitchFamily="34" charset="0"/>
              </a:rPr>
              <a:t>Kompostni kupi, v katerih prevladuje hlevski gnoj, so lahko visoki do 1,5 </a:t>
            </a:r>
            <a:r>
              <a:rPr lang="sl-SI" sz="1600" dirty="0" smtClean="0">
                <a:latin typeface="Arial" pitchFamily="34" charset="0"/>
                <a:cs typeface="Arial" pitchFamily="34" charset="0"/>
              </a:rPr>
              <a:t>m </a:t>
            </a:r>
            <a:r>
              <a:rPr lang="sl-SI" sz="1600" dirty="0">
                <a:latin typeface="Arial" pitchFamily="34" charset="0"/>
                <a:cs typeface="Arial" pitchFamily="34" charset="0"/>
              </a:rPr>
              <a:t>kupi iz rastlinskih ostankov pa manj, približno do 0,9 m.</a:t>
            </a:r>
          </a:p>
          <a:p>
            <a:r>
              <a:rPr lang="sl-SI" sz="1600" dirty="0">
                <a:latin typeface="Arial" pitchFamily="34" charset="0"/>
                <a:cs typeface="Arial" pitchFamily="34" charset="0"/>
              </a:rPr>
              <a:t>Če so kupi previsoki, se lahko zaradi prevelike lastne mase iztisne veliko zraka oziroma kisika in v kompostu stečejo nezaželeni procesi.</a:t>
            </a:r>
          </a:p>
          <a:p>
            <a:r>
              <a:rPr lang="sl-SI" sz="1600" dirty="0">
                <a:latin typeface="Arial" pitchFamily="34" charset="0"/>
                <a:cs typeface="Arial" pitchFamily="34" charset="0"/>
              </a:rPr>
              <a:t>Zaradi delovanja mikroorganizmov se organske snovi </a:t>
            </a:r>
            <a:r>
              <a:rPr lang="sl-SI" sz="1600" dirty="0" smtClean="0">
                <a:latin typeface="Arial" pitchFamily="34" charset="0"/>
                <a:cs typeface="Arial" pitchFamily="34" charset="0"/>
              </a:rPr>
              <a:t>razgradijo </a:t>
            </a:r>
            <a:r>
              <a:rPr lang="sl-SI" sz="1600" dirty="0">
                <a:latin typeface="Arial" pitchFamily="34" charset="0"/>
                <a:cs typeface="Arial" pitchFamily="34" charset="0"/>
              </a:rPr>
              <a:t>in kompostni kupi se sčasoma rahlo sesedejo.</a:t>
            </a:r>
          </a:p>
        </p:txBody>
      </p:sp>
    </p:spTree>
    <p:extLst>
      <p:ext uri="{BB962C8B-B14F-4D97-AF65-F5344CB8AC3E}">
        <p14:creationId xmlns:p14="http://schemas.microsoft.com/office/powerpoint/2010/main" xmlns="" val="21666578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75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dirty="0" smtClean="0"/>
              <a:t>Kaj lahko dajemo na kompost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sl-SI" sz="1400" dirty="0">
                <a:latin typeface="Arial" pitchFamily="34" charset="0"/>
                <a:cs typeface="Arial" pitchFamily="34" charset="0"/>
              </a:rPr>
              <a:t>organske odpadke: travo, plevele, listje, slamo, veje, odmrlo cvetje, lesni pepel, …,</a:t>
            </a:r>
          </a:p>
          <a:p>
            <a:pPr lvl="0"/>
            <a:r>
              <a:rPr lang="sl-SI" sz="1400" dirty="0">
                <a:latin typeface="Arial" pitchFamily="34" charset="0"/>
                <a:cs typeface="Arial" pitchFamily="34" charset="0"/>
              </a:rPr>
              <a:t>hlevski gnoj,</a:t>
            </a:r>
          </a:p>
          <a:p>
            <a:pPr lvl="0"/>
            <a:r>
              <a:rPr lang="sl-SI" sz="1400" dirty="0">
                <a:latin typeface="Arial" pitchFamily="34" charset="0"/>
                <a:cs typeface="Arial" pitchFamily="34" charset="0"/>
              </a:rPr>
              <a:t>volno, perje, kostno in krvno moko,</a:t>
            </a:r>
          </a:p>
          <a:p>
            <a:pPr lvl="0"/>
            <a:r>
              <a:rPr lang="sl-SI" sz="1400" dirty="0">
                <a:latin typeface="Arial" pitchFamily="34" charset="0"/>
                <a:cs typeface="Arial" pitchFamily="34" charset="0"/>
              </a:rPr>
              <a:t>gospodinjske odplake s kmetije,</a:t>
            </a:r>
          </a:p>
          <a:p>
            <a:r>
              <a:rPr lang="sl-SI" sz="1400" dirty="0">
                <a:latin typeface="Arial" pitchFamily="34" charset="0"/>
                <a:cs typeface="Arial" pitchFamily="34" charset="0"/>
              </a:rPr>
              <a:t>dokup </a:t>
            </a:r>
            <a:r>
              <a:rPr lang="sl-SI" sz="1400" dirty="0" smtClean="0">
                <a:latin typeface="Arial" pitchFamily="34" charset="0"/>
                <a:cs typeface="Arial" pitchFamily="34" charset="0"/>
              </a:rPr>
              <a:t>organskih </a:t>
            </a:r>
            <a:r>
              <a:rPr lang="sl-SI" sz="1400" dirty="0">
                <a:latin typeface="Arial" pitchFamily="34" charset="0"/>
                <a:cs typeface="Arial" pitchFamily="34" charset="0"/>
              </a:rPr>
              <a:t>snovi, ki ne izvirajo z ekološke kmetije, je dovoljen, prednost imajo snovi, ki ustrezajo načelom ekološkega kmetovanja in predelave. Pazljivi moramo biti na vsebnost kloriranih </a:t>
            </a:r>
            <a:r>
              <a:rPr lang="sl-SI" sz="1400" dirty="0" err="1">
                <a:latin typeface="Arial" pitchFamily="34" charset="0"/>
                <a:cs typeface="Arial" pitchFamily="34" charset="0"/>
              </a:rPr>
              <a:t>ogljikovodikovih</a:t>
            </a:r>
            <a:r>
              <a:rPr lang="sl-SI" sz="1400" dirty="0">
                <a:latin typeface="Arial" pitchFamily="34" charset="0"/>
                <a:cs typeface="Arial" pitchFamily="34" charset="0"/>
              </a:rPr>
              <a:t> in težkih kovin.</a:t>
            </a: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48064" y="4285220"/>
            <a:ext cx="3175101" cy="2127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500690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43490" y="0"/>
            <a:ext cx="7024744" cy="1916832"/>
          </a:xfrm>
        </p:spPr>
        <p:txBody>
          <a:bodyPr>
            <a:normAutofit/>
          </a:bodyPr>
          <a:lstStyle/>
          <a:p>
            <a:r>
              <a:rPr lang="sl-SI" dirty="0" smtClean="0"/>
              <a:t>Kaj ne smemo dat na kompost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1043492" y="1988840"/>
            <a:ext cx="6777317" cy="3843789"/>
          </a:xfrm>
        </p:spPr>
        <p:txBody>
          <a:bodyPr>
            <a:normAutofit/>
          </a:bodyPr>
          <a:lstStyle/>
          <a:p>
            <a:pPr lvl="0"/>
            <a:r>
              <a:rPr lang="sl-SI" sz="1400" dirty="0">
                <a:latin typeface="Arial" pitchFamily="34" charset="0"/>
                <a:cs typeface="Arial" pitchFamily="34" charset="0"/>
              </a:rPr>
              <a:t>steklo,</a:t>
            </a:r>
          </a:p>
          <a:p>
            <a:pPr lvl="0"/>
            <a:r>
              <a:rPr lang="sl-SI" sz="1400" dirty="0">
                <a:latin typeface="Arial" pitchFamily="34" charset="0"/>
                <a:cs typeface="Arial" pitchFamily="34" charset="0"/>
              </a:rPr>
              <a:t>kovine,</a:t>
            </a:r>
          </a:p>
          <a:p>
            <a:pPr lvl="0"/>
            <a:r>
              <a:rPr lang="sl-SI" sz="1400" dirty="0">
                <a:latin typeface="Arial" pitchFamily="34" charset="0"/>
                <a:cs typeface="Arial" pitchFamily="34" charset="0"/>
              </a:rPr>
              <a:t>tekstil,</a:t>
            </a:r>
          </a:p>
          <a:p>
            <a:pPr lvl="0"/>
            <a:r>
              <a:rPr lang="sl-SI" sz="1400" dirty="0">
                <a:latin typeface="Arial" pitchFamily="34" charset="0"/>
                <a:cs typeface="Arial" pitchFamily="34" charset="0"/>
              </a:rPr>
              <a:t>kemikalije,</a:t>
            </a:r>
          </a:p>
          <a:p>
            <a:pPr lvl="0"/>
            <a:r>
              <a:rPr lang="sl-SI" sz="1400" dirty="0">
                <a:latin typeface="Arial" pitchFamily="34" charset="0"/>
                <a:cs typeface="Arial" pitchFamily="34" charset="0"/>
              </a:rPr>
              <a:t>olja,</a:t>
            </a:r>
          </a:p>
          <a:p>
            <a:pPr lvl="0"/>
            <a:r>
              <a:rPr lang="sl-SI" sz="1400" dirty="0">
                <a:latin typeface="Arial" pitchFamily="34" charset="0"/>
                <a:cs typeface="Arial" pitchFamily="34" charset="0"/>
              </a:rPr>
              <a:t>čistilna sredstva in razredčila,</a:t>
            </a:r>
          </a:p>
          <a:p>
            <a:pPr lvl="0"/>
            <a:r>
              <a:rPr lang="sl-SI" sz="1400" dirty="0">
                <a:latin typeface="Arial" pitchFamily="34" charset="0"/>
                <a:cs typeface="Arial" pitchFamily="34" charset="0"/>
              </a:rPr>
              <a:t>baterije,</a:t>
            </a:r>
          </a:p>
          <a:p>
            <a:pPr lvl="0"/>
            <a:r>
              <a:rPr lang="sl-SI" sz="1400" dirty="0">
                <a:latin typeface="Arial" pitchFamily="34" charset="0"/>
                <a:cs typeface="Arial" pitchFamily="34" charset="0"/>
              </a:rPr>
              <a:t>zdravila in kozmetika,</a:t>
            </a:r>
          </a:p>
          <a:p>
            <a:pPr lvl="0"/>
            <a:r>
              <a:rPr lang="sl-SI" sz="1400" dirty="0">
                <a:latin typeface="Arial" pitchFamily="34" charset="0"/>
                <a:cs typeface="Arial" pitchFamily="34" charset="0"/>
              </a:rPr>
              <a:t>zaščitna sredstva za rastline in les,</a:t>
            </a:r>
          </a:p>
          <a:p>
            <a:pPr lvl="0"/>
            <a:r>
              <a:rPr lang="sl-SI" sz="1400" dirty="0">
                <a:latin typeface="Arial" pitchFamily="34" charset="0"/>
                <a:cs typeface="Arial" pitchFamily="34" charset="0"/>
              </a:rPr>
              <a:t>barve in podobno,</a:t>
            </a:r>
          </a:p>
          <a:p>
            <a:endParaRPr lang="sl-SI" sz="1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63758" y="1412776"/>
            <a:ext cx="1640419" cy="1584176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68144" y="1723628"/>
            <a:ext cx="1691399" cy="1273324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32040" y="3861048"/>
            <a:ext cx="2969736" cy="1980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37137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 flipV="1">
            <a:off x="1043490" y="-1971600"/>
            <a:ext cx="7024744" cy="1656184"/>
          </a:xfrm>
        </p:spPr>
        <p:txBody>
          <a:bodyPr/>
          <a:lstStyle/>
          <a:p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1043492" y="764704"/>
            <a:ext cx="6777317" cy="5067925"/>
          </a:xfrm>
        </p:spPr>
        <p:txBody>
          <a:bodyPr>
            <a:normAutofit/>
          </a:bodyPr>
          <a:lstStyle/>
          <a:p>
            <a:pPr lvl="0"/>
            <a:r>
              <a:rPr lang="sl-SI" sz="1400" dirty="0">
                <a:latin typeface="Arial" pitchFamily="34" charset="0"/>
                <a:cs typeface="Arial" pitchFamily="34" charset="0"/>
              </a:rPr>
              <a:t>odpadni gradbeni material,</a:t>
            </a:r>
          </a:p>
          <a:p>
            <a:pPr lvl="0"/>
            <a:r>
              <a:rPr lang="sl-SI" sz="1400" dirty="0">
                <a:latin typeface="Arial" pitchFamily="34" charset="0"/>
                <a:cs typeface="Arial" pitchFamily="34" charset="0"/>
              </a:rPr>
              <a:t>plastika,</a:t>
            </a:r>
          </a:p>
          <a:p>
            <a:pPr lvl="0"/>
            <a:r>
              <a:rPr lang="sl-SI" sz="1400" dirty="0">
                <a:latin typeface="Arial" pitchFamily="34" charset="0"/>
                <a:cs typeface="Arial" pitchFamily="34" charset="0"/>
              </a:rPr>
              <a:t>karton za mleko (prevlečen s plastiko),</a:t>
            </a:r>
          </a:p>
          <a:p>
            <a:pPr lvl="0"/>
            <a:r>
              <a:rPr lang="sl-SI" sz="1400" dirty="0">
                <a:latin typeface="Arial" pitchFamily="34" charset="0"/>
                <a:cs typeface="Arial" pitchFamily="34" charset="0"/>
              </a:rPr>
              <a:t>vrečke za sesalec,</a:t>
            </a:r>
          </a:p>
          <a:p>
            <a:pPr lvl="0"/>
            <a:r>
              <a:rPr lang="sl-SI" sz="1400" dirty="0">
                <a:latin typeface="Arial" pitchFamily="34" charset="0"/>
                <a:cs typeface="Arial" pitchFamily="34" charset="0"/>
              </a:rPr>
              <a:t>cigarete,</a:t>
            </a:r>
          </a:p>
          <a:p>
            <a:pPr lvl="0"/>
            <a:r>
              <a:rPr lang="sl-SI" sz="1400" dirty="0">
                <a:latin typeface="Arial" pitchFamily="34" charset="0"/>
                <a:cs typeface="Arial" pitchFamily="34" charset="0"/>
              </a:rPr>
              <a:t>večletni koreninski pleveli,</a:t>
            </a:r>
          </a:p>
          <a:p>
            <a:pPr lvl="0"/>
            <a:r>
              <a:rPr lang="sl-SI" sz="1400" dirty="0">
                <a:latin typeface="Arial" pitchFamily="34" charset="0"/>
                <a:cs typeface="Arial" pitchFamily="34" charset="0"/>
              </a:rPr>
              <a:t>nezgorel premog,</a:t>
            </a:r>
          </a:p>
          <a:p>
            <a:pPr lvl="0"/>
            <a:r>
              <a:rPr lang="sl-SI" sz="1400" dirty="0">
                <a:latin typeface="Arial" pitchFamily="34" charset="0"/>
                <a:cs typeface="Arial" pitchFamily="34" charset="0"/>
              </a:rPr>
              <a:t>iztrebki ljudi, psov in mačk,</a:t>
            </a:r>
          </a:p>
          <a:p>
            <a:pPr lvl="0"/>
            <a:r>
              <a:rPr lang="sl-SI" sz="1400" dirty="0">
                <a:latin typeface="Arial" pitchFamily="34" charset="0"/>
                <a:cs typeface="Arial" pitchFamily="34" charset="0"/>
              </a:rPr>
              <a:t>ostanki rastlin, ki so bile </a:t>
            </a:r>
            <a:r>
              <a:rPr lang="sl-SI" sz="1400" dirty="0" err="1">
                <a:latin typeface="Arial" pitchFamily="34" charset="0"/>
                <a:cs typeface="Arial" pitchFamily="34" charset="0"/>
              </a:rPr>
              <a:t>tretirane</a:t>
            </a:r>
            <a:r>
              <a:rPr lang="sl-SI" sz="1400" dirty="0">
                <a:latin typeface="Arial" pitchFamily="34" charset="0"/>
                <a:cs typeface="Arial" pitchFamily="34" charset="0"/>
              </a:rPr>
              <a:t> s </a:t>
            </a:r>
            <a:r>
              <a:rPr lang="sl-SI" sz="1400" dirty="0" err="1">
                <a:latin typeface="Arial" pitchFamily="34" charset="0"/>
                <a:cs typeface="Arial" pitchFamily="34" charset="0"/>
              </a:rPr>
              <a:t>fitofarmcevtskimi</a:t>
            </a:r>
            <a:r>
              <a:rPr lang="sl-SI" sz="1400" dirty="0">
                <a:latin typeface="Arial" pitchFamily="34" charset="0"/>
                <a:cs typeface="Arial" pitchFamily="34" charset="0"/>
              </a:rPr>
              <a:t> sredstvi,</a:t>
            </a:r>
          </a:p>
          <a:p>
            <a:pPr lvl="0"/>
            <a:r>
              <a:rPr lang="sl-SI" sz="1400" dirty="0">
                <a:latin typeface="Arial" pitchFamily="34" charset="0"/>
                <a:cs typeface="Arial" pitchFamily="34" charset="0"/>
              </a:rPr>
              <a:t>bolne rastline,</a:t>
            </a:r>
          </a:p>
          <a:p>
            <a:pPr lvl="0"/>
            <a:r>
              <a:rPr lang="sl-SI" sz="1400" dirty="0">
                <a:latin typeface="Arial" pitchFamily="34" charset="0"/>
                <a:cs typeface="Arial" pitchFamily="34" charset="0"/>
              </a:rPr>
              <a:t>zaradi prevelikega tveganja trenutno za pripravo kompostnih kupov ne smemo uporabljati blata in čistilnih naprav, odpadkov iz intenzivne reje živali, materialov iz košnje </a:t>
            </a:r>
            <a:r>
              <a:rPr lang="sl-SI" sz="1400" dirty="0" err="1">
                <a:latin typeface="Arial" pitchFamily="34" charset="0"/>
                <a:cs typeface="Arial" pitchFamily="34" charset="0"/>
              </a:rPr>
              <a:t>nabrežin</a:t>
            </a:r>
            <a:r>
              <a:rPr lang="sl-SI" sz="1400" dirty="0">
                <a:latin typeface="Arial" pitchFamily="34" charset="0"/>
                <a:cs typeface="Arial" pitchFamily="34" charset="0"/>
              </a:rPr>
              <a:t> ob avtocestah in prometno močno obremenjenih cestah ter komunalno zbranih gospodinjskih aparatov</a:t>
            </a:r>
            <a:r>
              <a:rPr lang="sl-SI" sz="1800" dirty="0">
                <a:latin typeface="Arial" pitchFamily="34" charset="0"/>
                <a:cs typeface="Arial" pitchFamily="34" charset="0"/>
              </a:rPr>
              <a:t>.</a:t>
            </a:r>
          </a:p>
          <a:p>
            <a:endParaRPr lang="sl-SI" sz="2200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92080" y="908720"/>
            <a:ext cx="2483768" cy="1656654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63687" y="4509120"/>
            <a:ext cx="2476537" cy="1656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971068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 flipV="1">
            <a:off x="1043490" y="116632"/>
            <a:ext cx="7024744" cy="911032"/>
          </a:xfrm>
        </p:spPr>
        <p:txBody>
          <a:bodyPr/>
          <a:lstStyle/>
          <a:p>
            <a:endParaRPr lang="sl-SI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124744"/>
            <a:ext cx="5884639" cy="44917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0967004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dirty="0" smtClean="0"/>
              <a:t>Prostor za postavitev kompostnika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l-SI" sz="1400" dirty="0">
                <a:latin typeface="Arial" pitchFamily="34" charset="0"/>
                <a:cs typeface="Arial" pitchFamily="34" charset="0"/>
              </a:rPr>
              <a:t>Kompostnik postavite na polsenčen, pred vetrom zaščiten prostor. Tal ne smete zatesniti z betonom ali kakim drugim podobnim materialom (razen pri povsem zaprtih kompostnikih). Za mikroorganizme v tleh je pomembno, da lahko neovirano prehajajo iz tal v kompost. Tudi nihanja v vlagi in temperaturi zaradi neposrednega stika z zemljo niso tako pomembna.</a:t>
            </a: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39952" y="3750922"/>
            <a:ext cx="3454524" cy="2306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318745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338</TotalTime>
  <Words>1576</Words>
  <Application>Microsoft Office PowerPoint</Application>
  <PresentationFormat>Diaprojekcija na zaslonu (4:3)</PresentationFormat>
  <Paragraphs>109</Paragraphs>
  <Slides>21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diapozitivov</vt:lpstr>
      </vt:variant>
      <vt:variant>
        <vt:i4>21</vt:i4>
      </vt:variant>
    </vt:vector>
  </HeadingPairs>
  <TitlesOfParts>
    <vt:vector size="22" baseType="lpstr">
      <vt:lpstr>Austin</vt:lpstr>
      <vt:lpstr>KOMPOSTIRANJE </vt:lpstr>
      <vt:lpstr>Kompost in kompostrianje</vt:lpstr>
      <vt:lpstr>Zakaj kompostiramo ?</vt:lpstr>
      <vt:lpstr>Kompostni kup</vt:lpstr>
      <vt:lpstr>Kaj lahko dajemo na kompost</vt:lpstr>
      <vt:lpstr>Kaj ne smemo dat na kompost</vt:lpstr>
      <vt:lpstr>Diapozitiv 7</vt:lpstr>
      <vt:lpstr>Diapozitiv 8</vt:lpstr>
      <vt:lpstr>Prostor za postavitev kompostnika</vt:lpstr>
      <vt:lpstr>Pomembni dejavniki pri kompostiranju</vt:lpstr>
      <vt:lpstr>Diapozitiv 11</vt:lpstr>
      <vt:lpstr>Diapozitiv 12</vt:lpstr>
      <vt:lpstr>Diapozitiv 13</vt:lpstr>
      <vt:lpstr>Diapozitiv 14</vt:lpstr>
      <vt:lpstr>Mikroorganizmi pri kompostiranju </vt:lpstr>
      <vt:lpstr>Diapozitiv 16</vt:lpstr>
      <vt:lpstr>Diapozitiv 17</vt:lpstr>
      <vt:lpstr>Na kaj moramo še paziti</vt:lpstr>
      <vt:lpstr>Diapozitiv 19</vt:lpstr>
      <vt:lpstr>kompostniki</vt:lpstr>
      <vt:lpstr>Diapozitiv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KOMPOSTIRANJE</dc:title>
  <dc:creator>Tilen</dc:creator>
  <cp:lastModifiedBy>Uporabnik</cp:lastModifiedBy>
  <cp:revision>22</cp:revision>
  <dcterms:created xsi:type="dcterms:W3CDTF">2015-02-02T17:10:41Z</dcterms:created>
  <dcterms:modified xsi:type="dcterms:W3CDTF">2015-02-08T17:46:45Z</dcterms:modified>
</cp:coreProperties>
</file>