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1" r:id="rId5"/>
    <p:sldId id="262" r:id="rId6"/>
    <p:sldId id="268" r:id="rId7"/>
    <p:sldId id="269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741335167854515E-2"/>
          <c:y val="0.30076447594708577"/>
          <c:w val="0.91988888888888887"/>
          <c:h val="0.614984324876057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'[Grafikon v programu Microsoft PowerPoint]List1'!$B$1</c:f>
              <c:strCache>
                <c:ptCount val="1"/>
                <c:pt idx="0">
                  <c:v>Japonska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'[Grafikon v programu Microsoft PowerPoint]List1'!$A$2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'[Grafikon v programu Microsoft PowerPoint]List1'!$B$2</c:f>
              <c:numCache>
                <c:formatCode>General</c:formatCode>
                <c:ptCount val="1"/>
                <c:pt idx="0">
                  <c:v>9.8000000000000007</c:v>
                </c:pt>
              </c:numCache>
            </c:numRef>
          </c:val>
        </c:ser>
        <c:ser>
          <c:idx val="1"/>
          <c:order val="1"/>
          <c:tx>
            <c:strRef>
              <c:f>'[Grafikon v programu Microsoft PowerPoint]List1'!$C$1</c:f>
              <c:strCache>
                <c:ptCount val="1"/>
                <c:pt idx="0">
                  <c:v>EU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'[Grafikon v programu Microsoft PowerPoint]List1'!$A$2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'[Grafikon v programu Microsoft PowerPoint]List1'!$C$2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'[Grafikon v programu Microsoft PowerPoint]List1'!$D$1</c:f>
              <c:strCache>
                <c:ptCount val="1"/>
                <c:pt idx="0">
                  <c:v>Slovenija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'[Grafikon v programu Microsoft PowerPoint]List1'!$A$2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'[Grafikon v programu Microsoft PowerPoint]List1'!$D$2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3"/>
          <c:order val="3"/>
          <c:tx>
            <c:strRef>
              <c:f>'[Grafikon v programu Microsoft PowerPoint]List1'!$E$1</c:f>
              <c:strCache>
                <c:ptCount val="1"/>
                <c:pt idx="0">
                  <c:v>Kanada</c:v>
                </c:pt>
              </c:strCache>
            </c:strRef>
          </c:tx>
          <c:spPr>
            <a:pattFill prst="narVert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'[Grafikon v programu Microsoft PowerPoint]List1'!$A$2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'[Grafikon v programu Microsoft PowerPoint]List1'!$E$2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4"/>
          <c:order val="4"/>
          <c:tx>
            <c:strRef>
              <c:f>'[Grafikon v programu Microsoft PowerPoint]List1'!$F$1</c:f>
              <c:strCache>
                <c:ptCount val="1"/>
                <c:pt idx="0">
                  <c:v>Avstralija </c:v>
                </c:pt>
              </c:strCache>
            </c:strRef>
          </c:tx>
          <c:spPr>
            <a:pattFill prst="narVert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cat>
            <c:strRef>
              <c:f>'[Grafikon v programu Microsoft PowerPoint]List1'!$A$2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'[Grafikon v programu Microsoft PowerPoint]List1'!$F$2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5"/>
          <c:order val="5"/>
          <c:tx>
            <c:strRef>
              <c:f>'[Grafikon v programu Microsoft PowerPoint]List1'!$G$1</c:f>
              <c:strCache>
                <c:ptCount val="1"/>
                <c:pt idx="0">
                  <c:v>ZDA</c:v>
                </c:pt>
              </c:strCache>
            </c:strRef>
          </c:tx>
          <c:spPr>
            <a:pattFill prst="narVert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cat>
            <c:strRef>
              <c:f>'[Grafikon v programu Microsoft PowerPoint]List1'!$A$2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'[Grafikon v programu Microsoft PowerPoint]List1'!$G$2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203026208"/>
        <c:axId val="203026992"/>
      </c:barChart>
      <c:catAx>
        <c:axId val="203026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3026992"/>
        <c:crosses val="autoZero"/>
        <c:auto val="1"/>
        <c:lblAlgn val="ctr"/>
        <c:lblOffset val="100"/>
        <c:noMultiLvlLbl val="0"/>
      </c:catAx>
      <c:valAx>
        <c:axId val="20302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0302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9136687992125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2.3892038392468104E-2"/>
          <c:w val="0.96562499999999996"/>
          <c:h val="0.81204547169995867"/>
        </c:manualLayout>
      </c:layout>
      <c:ofPieChart>
        <c:ofPieType val="pie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Ogljični odtis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Posredni</c:v>
                </c:pt>
                <c:pt idx="1">
                  <c:v>Neposredni</c:v>
                </c:pt>
                <c:pt idx="2">
                  <c:v>Prevoz</c:v>
                </c:pt>
                <c:pt idx="3">
                  <c:v>Ogrevanje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49</c:v>
                </c:pt>
                <c:pt idx="1">
                  <c:v>0</c:v>
                </c:pt>
                <c:pt idx="2">
                  <c:v>48</c:v>
                </c:pt>
                <c:pt idx="3">
                  <c:v>52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319352854330708"/>
          <c:y val="8.8429682060181966E-2"/>
          <c:w val="0.56642531988188971"/>
          <c:h val="9.0149846816569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197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983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084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705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38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912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924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957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045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744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901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ACC1C-9181-421D-90DC-0179A03AEF4F}" type="datetimeFigureOut">
              <a:rPr lang="sl-SI" smtClean="0"/>
              <a:t>31.3.2015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F9676-4EC2-4DD2-AEC7-BE1C55D36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422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afikon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393505"/>
              </p:ext>
            </p:extLst>
          </p:nvPr>
        </p:nvGraphicFramePr>
        <p:xfrm>
          <a:off x="471488" y="1628775"/>
          <a:ext cx="7910511" cy="490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66825" y="522288"/>
            <a:ext cx="9144000" cy="863600"/>
          </a:xfrm>
        </p:spPr>
        <p:txBody>
          <a:bodyPr>
            <a:normAutofit fontScale="90000"/>
          </a:bodyPr>
          <a:lstStyle/>
          <a:p>
            <a:r>
              <a:rPr lang="sl-SI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OGLJIČNI ODTIS</a:t>
            </a:r>
            <a:endParaRPr lang="sl-SI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dnaslov 2"/>
          <p:cNvSpPr>
            <a:spLocks noGrp="1"/>
          </p:cNvSpPr>
          <p:nvPr>
            <p:ph type="subTitle" idx="1"/>
          </p:nvPr>
        </p:nvSpPr>
        <p:spPr>
          <a:xfrm>
            <a:off x="6457950" y="3802061"/>
            <a:ext cx="5900738" cy="2184401"/>
          </a:xfrm>
        </p:spPr>
        <p:txBody>
          <a:bodyPr>
            <a:normAutofit fontScale="25000" lnSpcReduction="20000"/>
          </a:bodyPr>
          <a:lstStyle/>
          <a:p>
            <a:r>
              <a:rPr lang="sl-SI" sz="9600" b="1" dirty="0" smtClean="0"/>
              <a:t>Slovenija - 10 ton CO</a:t>
            </a:r>
            <a:r>
              <a:rPr lang="sl-SI" sz="9600" b="1" baseline="-25000" dirty="0" smtClean="0"/>
              <a:t>2</a:t>
            </a:r>
            <a:r>
              <a:rPr lang="sl-SI" sz="9600" b="1" dirty="0" smtClean="0"/>
              <a:t> na leto na prebivalca, </a:t>
            </a:r>
          </a:p>
          <a:p>
            <a:r>
              <a:rPr lang="sl-SI" sz="9600" b="1" dirty="0" smtClean="0"/>
              <a:t>EU - 10 ton CO</a:t>
            </a:r>
            <a:r>
              <a:rPr lang="sl-SI" sz="9600" b="1" baseline="-25000" dirty="0" smtClean="0"/>
              <a:t>2</a:t>
            </a:r>
            <a:r>
              <a:rPr lang="sl-SI" sz="9600" b="1" dirty="0" smtClean="0"/>
              <a:t> na leto na prebivalca, </a:t>
            </a:r>
          </a:p>
          <a:p>
            <a:r>
              <a:rPr lang="sl-SI" sz="9600" b="1" dirty="0" smtClean="0"/>
              <a:t>Japonska - 9,8 CO</a:t>
            </a:r>
            <a:r>
              <a:rPr lang="sl-SI" sz="9600" b="1" baseline="-25000" dirty="0" smtClean="0"/>
              <a:t>2</a:t>
            </a:r>
            <a:r>
              <a:rPr lang="sl-SI" sz="9600" b="1" dirty="0" smtClean="0"/>
              <a:t> na leto na prebivalca, </a:t>
            </a:r>
          </a:p>
          <a:p>
            <a:r>
              <a:rPr lang="sl-SI" sz="9600" b="1" dirty="0" smtClean="0"/>
              <a:t>Kanada in Avstralija - 16 ton CO</a:t>
            </a:r>
            <a:r>
              <a:rPr lang="sl-SI" sz="9600" b="1" baseline="-25000" dirty="0" smtClean="0"/>
              <a:t>2</a:t>
            </a:r>
            <a:r>
              <a:rPr lang="sl-SI" sz="9600" b="1" dirty="0" smtClean="0"/>
              <a:t> in </a:t>
            </a:r>
          </a:p>
          <a:p>
            <a:r>
              <a:rPr lang="sl-SI" sz="9600" b="1" dirty="0" smtClean="0"/>
              <a:t>ZDA - 20 ton CO</a:t>
            </a:r>
            <a:r>
              <a:rPr lang="sl-SI" sz="9600" b="1" baseline="-25000" dirty="0" smtClean="0"/>
              <a:t>2</a:t>
            </a:r>
            <a:r>
              <a:rPr lang="sl-SI" sz="9600" b="1" dirty="0" smtClean="0"/>
              <a:t> na leto na prebivalca, prvo mesto onesnaževalcev s CO</a:t>
            </a:r>
            <a:r>
              <a:rPr lang="sl-SI" sz="9600" b="1" baseline="-25000" dirty="0" smtClean="0"/>
              <a:t>2</a:t>
            </a:r>
            <a:r>
              <a:rPr lang="sl-SI" sz="9600" b="1" dirty="0" smtClean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039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605963" cy="4503738"/>
          </a:xfrm>
        </p:spPr>
        <p:txBody>
          <a:bodyPr/>
          <a:lstStyle/>
          <a:p>
            <a:r>
              <a:rPr lang="sl-SI" dirty="0" smtClean="0"/>
              <a:t>Se prehranjujemo zmerno in zdravo</a:t>
            </a:r>
          </a:p>
          <a:p>
            <a:endParaRPr lang="sl-SI" dirty="0" smtClean="0"/>
          </a:p>
          <a:p>
            <a:r>
              <a:rPr lang="sl-SI" dirty="0" smtClean="0"/>
              <a:t>Čim pogosteje pijemo vodo iz pipe (dokler jo še lahko)</a:t>
            </a:r>
          </a:p>
          <a:p>
            <a:endParaRPr lang="sl-SI" dirty="0" smtClean="0"/>
          </a:p>
          <a:p>
            <a:r>
              <a:rPr lang="sl-SI" dirty="0" smtClean="0"/>
              <a:t>Elektronsko in električno opremo (kamor sodijo tudi prenosni telefoni) kupujemo takrat, ko stara odpove</a:t>
            </a:r>
          </a:p>
          <a:p>
            <a:endParaRPr lang="sl-SI" dirty="0"/>
          </a:p>
          <a:p>
            <a:r>
              <a:rPr lang="sl-SI" dirty="0" smtClean="0"/>
              <a:t>Izbiramo nizko energetske prostočasne dejavnosti 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lahko zmanjšamo svoj </a:t>
            </a:r>
            <a:r>
              <a:rPr lang="sl-S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ogljični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odtis?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3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1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Ogljični</a:t>
            </a:r>
            <a:r>
              <a:rPr lang="sl-SI" sz="3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odtis </a:t>
            </a:r>
            <a:r>
              <a:rPr lang="sl-SI" sz="3100" dirty="0"/>
              <a:t>je izraz za </a:t>
            </a:r>
            <a:r>
              <a:rPr lang="sl-SI" sz="3100" b="1" dirty="0"/>
              <a:t>skupek ogljikovega dioksida </a:t>
            </a:r>
            <a:r>
              <a:rPr lang="sl-SI" sz="3100" b="1" dirty="0" smtClean="0"/>
              <a:t>CO</a:t>
            </a:r>
            <a:r>
              <a:rPr lang="sl-SI" sz="3100" b="1" baseline="-25000" dirty="0" smtClean="0"/>
              <a:t>2 </a:t>
            </a:r>
            <a:r>
              <a:rPr lang="sl-SI" sz="3100" b="1" dirty="0" smtClean="0"/>
              <a:t>ter </a:t>
            </a:r>
            <a:r>
              <a:rPr lang="sl-SI" sz="3100" b="1" dirty="0"/>
              <a:t>drugih toplogrednih plinov, </a:t>
            </a:r>
            <a:r>
              <a:rPr lang="sl-SI" sz="3100" dirty="0"/>
              <a:t>ki jih v okolje neposredno ali posredno spusti določen objekt, naprava, izdelek, proces ali telo.</a:t>
            </a:r>
            <a:r>
              <a:rPr lang="sl-SI" sz="2800" dirty="0"/>
              <a:t/>
            </a:r>
            <a:br>
              <a:rPr lang="sl-SI" sz="2800" dirty="0"/>
            </a:b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Sestavljen je iz :</a:t>
            </a:r>
          </a:p>
          <a:p>
            <a:endParaRPr lang="sl-SI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sl-SI" b="1" dirty="0" smtClean="0">
                <a:hlinkClick r:id="rId2" action="ppaction://hlinksldjump"/>
              </a:rPr>
              <a:t>Neposrednega</a:t>
            </a:r>
            <a:r>
              <a:rPr lang="sl-SI" dirty="0" smtClean="0"/>
              <a:t> ali primarnega </a:t>
            </a:r>
            <a:r>
              <a:rPr lang="sl-SI" dirty="0" err="1" smtClean="0"/>
              <a:t>ogljičnega</a:t>
            </a:r>
            <a:r>
              <a:rPr lang="sl-SI" dirty="0" smtClean="0"/>
              <a:t> odtisa (prevoz, poraba energentov, poraba  električne energije …) in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sl-SI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sl-SI" b="1" dirty="0" smtClean="0">
                <a:hlinkClick r:id="rId3" action="ppaction://hlinksldjump"/>
              </a:rPr>
              <a:t>Posrednega</a:t>
            </a:r>
            <a:r>
              <a:rPr lang="sl-SI" dirty="0" smtClean="0"/>
              <a:t> ali sekundarnega </a:t>
            </a:r>
            <a:r>
              <a:rPr lang="sl-SI" dirty="0" err="1" smtClean="0"/>
              <a:t>ogljičnega</a:t>
            </a:r>
            <a:r>
              <a:rPr lang="sl-SI" dirty="0" smtClean="0"/>
              <a:t> odtisa (hrana in pijača, rekreacija, finančne storitve…). </a:t>
            </a:r>
          </a:p>
          <a:p>
            <a:endParaRPr lang="sl-SI" b="1" dirty="0" smtClean="0"/>
          </a:p>
          <a:p>
            <a:r>
              <a:rPr lang="sl-SI" dirty="0" smtClean="0"/>
              <a:t>Ostali toplogredni plini so izraženi v ustrezajoči količini CO</a:t>
            </a:r>
            <a:r>
              <a:rPr lang="sl-SI" baseline="-25000" dirty="0" smtClean="0"/>
              <a:t>2</a:t>
            </a:r>
            <a:r>
              <a:rPr lang="sl-SI" dirty="0" smtClean="0"/>
              <a:t>, ker je ta najbolj poznan.</a:t>
            </a:r>
          </a:p>
          <a:p>
            <a:r>
              <a:rPr lang="sl-SI" dirty="0" smtClean="0"/>
              <a:t>Pline ustvarjamo vsi z vsako dejavnostjo, ki jo izvajamo.</a:t>
            </a:r>
          </a:p>
        </p:txBody>
      </p:sp>
    </p:spTree>
    <p:extLst>
      <p:ext uri="{BB962C8B-B14F-4D97-AF65-F5344CB8AC3E}">
        <p14:creationId xmlns:p14="http://schemas.microsoft.com/office/powerpoint/2010/main" val="7871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29" name="Grafikon 28"/>
          <p:cNvGraphicFramePr/>
          <p:nvPr>
            <p:extLst>
              <p:ext uri="{D42A27DB-BD31-4B8C-83A1-F6EECF244321}">
                <p14:modId xmlns:p14="http://schemas.microsoft.com/office/powerpoint/2010/main" val="1603472649"/>
              </p:ext>
            </p:extLst>
          </p:nvPr>
        </p:nvGraphicFramePr>
        <p:xfrm>
          <a:off x="1228725" y="828675"/>
          <a:ext cx="8631237" cy="6581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15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av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0"/>
            <a:ext cx="4716462" cy="31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41288" y="3127221"/>
            <a:ext cx="114871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>
                <a:hlinkClick r:id="rId3" action="ppaction://hlinksldjump"/>
              </a:rPr>
              <a:t>Prevoz</a:t>
            </a:r>
            <a:r>
              <a:rPr lang="sl-SI" sz="2400" dirty="0" smtClean="0"/>
              <a:t>:   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sz="2400" dirty="0" smtClean="0"/>
              <a:t>za 100 prevoženih km s povprečno porabo 6 l bencina/100 km …. 23 kg </a:t>
            </a:r>
            <a:r>
              <a:rPr lang="sl-SI" sz="2400" dirty="0"/>
              <a:t>CO</a:t>
            </a:r>
            <a:r>
              <a:rPr lang="sl-SI" sz="2400" baseline="-25000" dirty="0"/>
              <a:t>2</a:t>
            </a:r>
            <a:r>
              <a:rPr lang="sl-SI" sz="2400" dirty="0" smtClean="0"/>
              <a:t>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sz="2400" dirty="0" smtClean="0"/>
              <a:t>za </a:t>
            </a:r>
            <a:r>
              <a:rPr lang="sl-SI" sz="2400" dirty="0"/>
              <a:t>100 prevoženih km s povprečno porabo 6 l </a:t>
            </a:r>
            <a:r>
              <a:rPr lang="sl-SI" sz="2400" dirty="0" smtClean="0"/>
              <a:t>dizelskega goriva/100 </a:t>
            </a:r>
            <a:r>
              <a:rPr lang="sl-SI" sz="2400" dirty="0"/>
              <a:t>km …. </a:t>
            </a:r>
            <a:r>
              <a:rPr lang="sl-SI" sz="2400" dirty="0" smtClean="0"/>
              <a:t>24 </a:t>
            </a:r>
            <a:r>
              <a:rPr lang="sl-SI" sz="2400" dirty="0"/>
              <a:t>kg CO</a:t>
            </a:r>
            <a:r>
              <a:rPr lang="sl-SI" sz="2400" baseline="-25000" dirty="0"/>
              <a:t>2</a:t>
            </a:r>
            <a:r>
              <a:rPr lang="sl-SI" sz="2400" dirty="0" smtClean="0"/>
              <a:t> </a:t>
            </a:r>
            <a:r>
              <a:rPr lang="sl-SI" sz="2400" dirty="0"/>
              <a:t>, </a:t>
            </a:r>
            <a:endParaRPr lang="sl-SI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sz="2400" dirty="0" smtClean="0"/>
              <a:t>za </a:t>
            </a:r>
            <a:r>
              <a:rPr lang="sl-SI" sz="2400" dirty="0"/>
              <a:t>100 prevoženih km s povprečno porabo 6 l </a:t>
            </a:r>
            <a:r>
              <a:rPr lang="sl-SI" sz="2400" dirty="0" smtClean="0"/>
              <a:t>bioplina/100 </a:t>
            </a:r>
            <a:r>
              <a:rPr lang="sl-SI" sz="2400" dirty="0"/>
              <a:t>km …. </a:t>
            </a:r>
            <a:r>
              <a:rPr lang="sl-SI" sz="2400" dirty="0" smtClean="0"/>
              <a:t>8 </a:t>
            </a:r>
            <a:r>
              <a:rPr lang="sl-SI" sz="2400" dirty="0"/>
              <a:t>kg CO</a:t>
            </a:r>
            <a:r>
              <a:rPr lang="sl-SI" sz="2400" baseline="-25000" dirty="0"/>
              <a:t>2</a:t>
            </a:r>
            <a:r>
              <a:rPr lang="sl-SI" sz="2400" dirty="0" smtClean="0"/>
              <a:t> 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sz="2400" dirty="0"/>
              <a:t>za 100 prevoženih km s povprečno porabo 6 l </a:t>
            </a:r>
            <a:r>
              <a:rPr lang="sl-SI" sz="2400" dirty="0" smtClean="0"/>
              <a:t>LPG plina/100 </a:t>
            </a:r>
            <a:r>
              <a:rPr lang="sl-SI" sz="2400" dirty="0"/>
              <a:t>km …. </a:t>
            </a:r>
            <a:r>
              <a:rPr lang="sl-SI" sz="2400" dirty="0" smtClean="0"/>
              <a:t>19 </a:t>
            </a:r>
            <a:r>
              <a:rPr lang="sl-SI" sz="2400" dirty="0"/>
              <a:t>kg CO</a:t>
            </a:r>
            <a:r>
              <a:rPr lang="sl-SI" sz="2400" baseline="-25000" dirty="0"/>
              <a:t>2</a:t>
            </a:r>
            <a:r>
              <a:rPr lang="sl-SI" sz="2400" dirty="0" smtClean="0"/>
              <a:t> , </a:t>
            </a:r>
            <a:endParaRPr lang="sl-SI" sz="2400" dirty="0"/>
          </a:p>
        </p:txBody>
      </p:sp>
      <p:sp>
        <p:nvSpPr>
          <p:cNvPr id="4" name="Pravokotnik 3"/>
          <p:cNvSpPr/>
          <p:nvPr/>
        </p:nvSpPr>
        <p:spPr>
          <a:xfrm>
            <a:off x="5195094" y="572676"/>
            <a:ext cx="6433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Neposredni ali primarni </a:t>
            </a:r>
            <a:r>
              <a:rPr lang="sl-SI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ogljični</a:t>
            </a:r>
            <a:r>
              <a:rPr lang="sl-S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odtis:</a:t>
            </a:r>
            <a:r>
              <a:rPr lang="sl-SI" sz="3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3200" i="1" dirty="0"/>
              <a:t>Prevoz</a:t>
            </a:r>
            <a:r>
              <a:rPr lang="sl-SI" sz="3200" dirty="0"/>
              <a:t> , 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3200" i="1" dirty="0"/>
              <a:t>poraba energentov</a:t>
            </a:r>
            <a:r>
              <a:rPr lang="sl-SI" sz="3200" dirty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3200" i="1" dirty="0"/>
              <a:t>poraba električne energije</a:t>
            </a:r>
            <a:r>
              <a:rPr lang="sl-SI" sz="3200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1569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5" y="0"/>
            <a:ext cx="1210473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sp>
        <p:nvSpPr>
          <p:cNvPr id="2" name="Pravokotnik 1"/>
          <p:cNvSpPr/>
          <p:nvPr/>
        </p:nvSpPr>
        <p:spPr>
          <a:xfrm>
            <a:off x="438149" y="409159"/>
            <a:ext cx="113157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 smtClean="0">
              <a:hlinkClick r:id="rId3" action="ppaction://hlinksldjump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>
              <a:hlinkClick r:id="rId3" action="ppaction://hlinksldjump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 smtClean="0">
              <a:hlinkClick r:id="rId3" action="ppaction://hlinksldjump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>
              <a:hlinkClick r:id="rId3" action="ppaction://hlinksldjump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Poraba energentov vključno z električno energijo: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sz="2400" dirty="0"/>
              <a:t>N</a:t>
            </a:r>
            <a:r>
              <a:rPr lang="sl-SI" sz="2400" dirty="0" smtClean="0"/>
              <a:t>a 1000 kWh porabljenega električnega toka je odtis 4 članske družine 90 kg CO</a:t>
            </a:r>
            <a:r>
              <a:rPr lang="sl-SI" sz="2400" baseline="-25000" dirty="0" smtClean="0"/>
              <a:t>2</a:t>
            </a:r>
            <a:r>
              <a:rPr lang="sl-SI" sz="2400" dirty="0" smtClean="0"/>
              <a:t>,</a:t>
            </a:r>
          </a:p>
          <a:p>
            <a:pPr lvl="1"/>
            <a:r>
              <a:rPr lang="sl-SI" sz="2400" dirty="0" smtClean="0"/>
              <a:t>      če je taka poraba 2 članskega gospodinjstva pa 180 </a:t>
            </a:r>
            <a:r>
              <a:rPr lang="sl-SI" sz="2400" dirty="0"/>
              <a:t>kg CO</a:t>
            </a:r>
            <a:r>
              <a:rPr lang="sl-SI" sz="2400" baseline="-25000" dirty="0"/>
              <a:t>2</a:t>
            </a:r>
            <a:r>
              <a:rPr lang="sl-SI" sz="2400" dirty="0" smtClean="0"/>
              <a:t>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sz="2400" dirty="0"/>
              <a:t>Na 1000 kWh porabljenega </a:t>
            </a:r>
            <a:r>
              <a:rPr lang="sl-SI" sz="2400" dirty="0" smtClean="0"/>
              <a:t>zemeljskega plina je </a:t>
            </a:r>
            <a:r>
              <a:rPr lang="sl-SI" sz="2400" dirty="0"/>
              <a:t>odtis 4 članske družine </a:t>
            </a:r>
            <a:r>
              <a:rPr lang="sl-SI" sz="2400" dirty="0" smtClean="0"/>
              <a:t>50 </a:t>
            </a:r>
            <a:r>
              <a:rPr lang="sl-SI" sz="2400" dirty="0"/>
              <a:t>kg CO</a:t>
            </a:r>
            <a:r>
              <a:rPr lang="sl-SI" sz="2400" baseline="-25000" dirty="0"/>
              <a:t>2</a:t>
            </a:r>
            <a:r>
              <a:rPr lang="sl-SI" sz="2400" dirty="0" smtClean="0"/>
              <a:t>,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400" baseline="-25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sz="2400" dirty="0"/>
              <a:t>Na 1000 l</a:t>
            </a:r>
            <a:r>
              <a:rPr lang="sl-SI" sz="2400" dirty="0" smtClean="0"/>
              <a:t> </a:t>
            </a:r>
            <a:r>
              <a:rPr lang="sl-SI" sz="2400" dirty="0"/>
              <a:t>porabljenega </a:t>
            </a:r>
            <a:r>
              <a:rPr lang="sl-SI" sz="2400" dirty="0" smtClean="0"/>
              <a:t>kurilnega olja je </a:t>
            </a:r>
            <a:r>
              <a:rPr lang="sl-SI" sz="2400" dirty="0"/>
              <a:t>odtis 4 članske družine </a:t>
            </a:r>
            <a:r>
              <a:rPr lang="sl-SI" sz="2400" dirty="0" smtClean="0"/>
              <a:t>630 </a:t>
            </a:r>
            <a:r>
              <a:rPr lang="sl-SI" sz="2400" dirty="0"/>
              <a:t>kg CO</a:t>
            </a:r>
            <a:r>
              <a:rPr lang="sl-SI" sz="2400" baseline="-25000" dirty="0"/>
              <a:t>2</a:t>
            </a:r>
            <a:r>
              <a:rPr lang="sl-SI" sz="2400" dirty="0" smtClean="0"/>
              <a:t>,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400" baseline="-25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sz="2400" dirty="0"/>
              <a:t>Na </a:t>
            </a:r>
            <a:r>
              <a:rPr lang="sl-SI" sz="2400" dirty="0" smtClean="0"/>
              <a:t>1 m</a:t>
            </a:r>
            <a:r>
              <a:rPr lang="sl-SI" sz="2400" baseline="30000" dirty="0" smtClean="0"/>
              <a:t>3</a:t>
            </a:r>
            <a:r>
              <a:rPr lang="sl-SI" sz="2400" dirty="0" smtClean="0"/>
              <a:t> bukovega lesa je </a:t>
            </a:r>
            <a:r>
              <a:rPr lang="sl-SI" sz="2400" dirty="0"/>
              <a:t>odtis 4 članske družine </a:t>
            </a:r>
            <a:r>
              <a:rPr lang="sl-SI" sz="2400" dirty="0" smtClean="0"/>
              <a:t>10 </a:t>
            </a:r>
            <a:r>
              <a:rPr lang="sl-SI" sz="2400" dirty="0"/>
              <a:t>kg </a:t>
            </a:r>
            <a:r>
              <a:rPr lang="sl-SI" sz="2400" dirty="0" smtClean="0"/>
              <a:t>CO</a:t>
            </a:r>
            <a:r>
              <a:rPr lang="sl-SI" sz="2400" baseline="-25000" dirty="0" smtClean="0"/>
              <a:t>2</a:t>
            </a:r>
            <a:r>
              <a:rPr lang="sl-SI" sz="2400" dirty="0" smtClean="0"/>
              <a:t>.</a:t>
            </a:r>
            <a:endParaRPr lang="sl-SI" sz="2400" baseline="-25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4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2903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f.tqn.com/y/jobsearch/1/S/P/5/1/man_on_multiple_phones1444508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4482012"/>
            <a:ext cx="1585913" cy="2375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84" y="2784576"/>
            <a:ext cx="3929063" cy="1948057"/>
          </a:xfrm>
          <a:prstGeom prst="rect">
            <a:avLst/>
          </a:prstGeom>
        </p:spPr>
      </p:pic>
      <p:pic>
        <p:nvPicPr>
          <p:cNvPr id="1040" name="Picture 16" descr="http://futureexploration.net/wp-content/uploads/2014/04/Cuddling_with_multiple_device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99" y="5520511"/>
            <a:ext cx="1726865" cy="129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usmecentre.org.cn/sites/default/files/imagecache/article_banner/F%2526B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6" y="126058"/>
            <a:ext cx="3773488" cy="18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242889" y="228601"/>
            <a:ext cx="8070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b="1" dirty="0"/>
              <a:t>hrana in pijača (razlika med veganom in nekom, ki redno je meso je letno 400 kg CO</a:t>
            </a:r>
            <a:r>
              <a:rPr lang="sl-SI" sz="2800" b="1" baseline="-25000" dirty="0"/>
              <a:t>2</a:t>
            </a:r>
            <a:r>
              <a:rPr lang="sl-SI" sz="2800" b="1" dirty="0"/>
              <a:t>; nekdo, ki je le organske proizvode lahko zmanjša </a:t>
            </a:r>
            <a:r>
              <a:rPr lang="sl-SI" sz="2800" b="1" dirty="0" err="1"/>
              <a:t>ogljični</a:t>
            </a:r>
            <a:r>
              <a:rPr lang="sl-SI" sz="2800" b="1" dirty="0"/>
              <a:t> odtis za 160 kg CO</a:t>
            </a:r>
            <a:r>
              <a:rPr lang="sl-SI" sz="2800" b="1" baseline="-25000" dirty="0"/>
              <a:t>2 </a:t>
            </a:r>
            <a:r>
              <a:rPr lang="sl-SI" sz="2800" b="1" dirty="0"/>
              <a:t>letno, zauživanje uvožene hrane vam lahko </a:t>
            </a:r>
            <a:r>
              <a:rPr lang="sl-SI" sz="2800" b="1" dirty="0" err="1"/>
              <a:t>ogljični</a:t>
            </a:r>
            <a:r>
              <a:rPr lang="sl-SI" sz="2800" b="1" dirty="0"/>
              <a:t> odtis zaradi transporta in drugih dejavnosti poveča celo za 360 kg CO</a:t>
            </a:r>
            <a:r>
              <a:rPr lang="sl-SI" sz="2800" b="1" baseline="-25000" dirty="0"/>
              <a:t>2 </a:t>
            </a:r>
            <a:r>
              <a:rPr lang="sl-SI" sz="2800" b="1" dirty="0"/>
              <a:t>letno).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5200650" y="3072289"/>
            <a:ext cx="6557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/>
              <a:t>stil oblačenja (z nakupom oblek le takrat, ko jih potrebujete, zmanjšate </a:t>
            </a:r>
            <a:r>
              <a:rPr lang="sl-SI" sz="2400" b="1" dirty="0" err="1"/>
              <a:t>ogljični</a:t>
            </a:r>
            <a:r>
              <a:rPr lang="sl-SI" sz="2400" b="1" dirty="0"/>
              <a:t> odtis za 10 kg CO</a:t>
            </a:r>
            <a:r>
              <a:rPr lang="sl-SI" sz="2400" b="1" baseline="-25000" dirty="0"/>
              <a:t>2 </a:t>
            </a:r>
            <a:r>
              <a:rPr lang="sl-SI" sz="2400" b="1" dirty="0"/>
              <a:t>letno),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4008269" y="4504848"/>
            <a:ext cx="80789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b="1" dirty="0"/>
              <a:t>nakup pohištva in elektronske opreme (če take izdelke nakupujete po potrebi in jih zamenjate šele takrat, ko odpovedo, imate v primerjavi z nekom, ki kupuje le najnovejše in najboljše za 30 kg CO</a:t>
            </a:r>
            <a:r>
              <a:rPr lang="sl-SI" sz="2800" b="1" baseline="-25000" dirty="0"/>
              <a:t>2 </a:t>
            </a:r>
            <a:r>
              <a:rPr lang="sl-SI" sz="2800" b="1" dirty="0"/>
              <a:t>letno manjši </a:t>
            </a:r>
            <a:r>
              <a:rPr lang="sl-SI" sz="2800" b="1" dirty="0" err="1"/>
              <a:t>ogljični</a:t>
            </a:r>
            <a:r>
              <a:rPr lang="sl-SI" sz="2800" b="1" dirty="0"/>
              <a:t> odtis)</a:t>
            </a:r>
          </a:p>
        </p:txBody>
      </p:sp>
    </p:spTree>
    <p:extLst>
      <p:ext uri="{BB962C8B-B14F-4D97-AF65-F5344CB8AC3E}">
        <p14:creationId xmlns:p14="http://schemas.microsoft.com/office/powerpoint/2010/main" val="5068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eucbeniki.sio.si/fizika9/172/padalec_1344239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4" y="130402"/>
            <a:ext cx="3331439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4071937" y="247175"/>
            <a:ext cx="7527677" cy="1204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Prostočasne dejavnosti (pogosto obiskovanje restavracij, barov, kinematografov nam lahko poveča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ogljični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odtis za 1,5 t  CO</a:t>
            </a:r>
            <a:r>
              <a:rPr lang="sl-SI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letno /poraba energije)</a:t>
            </a:r>
          </a:p>
        </p:txBody>
      </p:sp>
      <p:pic>
        <p:nvPicPr>
          <p:cNvPr id="2054" name="Picture 6" descr="http://nydesignagenda.com/wp-content/uploads/2013/01/Cinema-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4" y="1544972"/>
            <a:ext cx="3787775" cy="2525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hi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840" y="1451366"/>
            <a:ext cx="2390775" cy="1914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7936175" y="274906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vs</a:t>
            </a:r>
            <a:r>
              <a:rPr lang="sl-SI" dirty="0"/>
              <a:t>.</a:t>
            </a:r>
          </a:p>
        </p:txBody>
      </p:sp>
      <p:sp>
        <p:nvSpPr>
          <p:cNvPr id="8" name="Pravokotnik 7"/>
          <p:cNvSpPr/>
          <p:nvPr/>
        </p:nvSpPr>
        <p:spPr>
          <a:xfrm>
            <a:off x="442913" y="4352291"/>
            <a:ext cx="6329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oskrba odpadkov (nekdo, ki ločeno zbira večino odpadkov, s tem zmanjša </a:t>
            </a:r>
            <a:r>
              <a:rPr lang="sl-S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ogljični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odtis za 140 kg CO</a:t>
            </a:r>
            <a:r>
              <a:rPr lang="sl-SI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letno v primerjavi z nekom, ki ne ločuje odpadkov) </a:t>
            </a:r>
          </a:p>
        </p:txBody>
      </p:sp>
      <p:pic>
        <p:nvPicPr>
          <p:cNvPr id="2062" name="Picture 14" descr="http://ecomadness.co.uk/wp-content/uploads/2014/11/recycl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3272285"/>
            <a:ext cx="5265558" cy="34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8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lahko zmanjšamo svoj </a:t>
            </a:r>
            <a:r>
              <a:rPr lang="sl-S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ogljični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odtis?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/>
              <a:t>Varčujemo z energijo: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Ugašamo luči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Prilagajamo gretje prostorov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Zračimo s 3-5 min na stežaj odprtimi okni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Kupujemo električne naprave visokega energijskega razreda (A, AA…)</a:t>
            </a:r>
            <a:endParaRPr lang="sl-SI" sz="2800" dirty="0"/>
          </a:p>
        </p:txBody>
      </p:sp>
      <p:sp>
        <p:nvSpPr>
          <p:cNvPr id="5" name="Označba mesta vsebin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/>
              <a:t>Varčujemo z vodo: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Zapiramo vodo med umivanjem zob, pranjem rok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Namesto kopanja se tuširamo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Pri pranju posode uporabljamo najprej spiranje v stoječi vodi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Pazimo na tesnjenje pip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5256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557338"/>
            <a:ext cx="5181600" cy="4619625"/>
          </a:xfrm>
        </p:spPr>
        <p:txBody>
          <a:bodyPr>
            <a:noAutofit/>
          </a:bodyPr>
          <a:lstStyle/>
          <a:p>
            <a:r>
              <a:rPr lang="sl-SI" sz="3200" b="1" dirty="0" smtClean="0"/>
              <a:t>Ustvarimo čim manj odpadkov: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Kupujemo izdelke, ki jih res potrebujemo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Kupujemo izdelke s čim manj embalaže oziroma izdelke, katerih embalažo še lahko uporabimo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Odpadke vestno ločujemo po vrstah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Nakupovalne vrečke skušamo uporabiti večkrat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sl-SI" sz="280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557337"/>
            <a:ext cx="5181600" cy="4619625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Porabimo čim manj pogonskih sredstev: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Če je mogoče, vožnjo z avtom nadomestimo s hojo, kolesarjenjem, avtobusnim prevozom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Izberemo avtomobil z manjšo porabo goriva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 smtClean="0"/>
              <a:t>V enem avtomobilu se prevaža več potnikov</a:t>
            </a:r>
            <a:endParaRPr lang="sl-SI" sz="2800" dirty="0"/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lahko zmanjšamo svoj </a:t>
            </a:r>
            <a:r>
              <a:rPr lang="sl-S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ogljični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odtis?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9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678</Words>
  <Application>Microsoft Office PowerPoint</Application>
  <PresentationFormat>Širokozaslonsko</PresentationFormat>
  <Paragraphs>78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Wingdings</vt:lpstr>
      <vt:lpstr>Officeova tema</vt:lpstr>
      <vt:lpstr>OGLJIČNI ODTIS</vt:lpstr>
      <vt:lpstr>Ogljični odtis je izraz za skupek ogljikovega dioksida CO2 ter drugih toplogrednih plinov, ki jih v okolje neposredno ali posredno spusti določen objekt, naprava, izdelek, proces ali telo.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Kako lahko zmanjšamo svoj ogljični odtis?</vt:lpstr>
      <vt:lpstr>Kako lahko zmanjšamo svoj ogljični odtis?</vt:lpstr>
      <vt:lpstr>Kako lahko zmanjšamo svoj ogljični odtis?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OGLJIČNI ODTIS</dc:title>
  <dc:creator>Vanja Gacnik</dc:creator>
  <cp:lastModifiedBy>Vanja Gacnik</cp:lastModifiedBy>
  <cp:revision>29</cp:revision>
  <dcterms:created xsi:type="dcterms:W3CDTF">2015-03-28T06:28:11Z</dcterms:created>
  <dcterms:modified xsi:type="dcterms:W3CDTF">2015-03-31T15:39:50Z</dcterms:modified>
</cp:coreProperties>
</file>