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4D86"/>
    <a:srgbClr val="008000"/>
    <a:srgbClr val="824100"/>
    <a:srgbClr val="703800"/>
    <a:srgbClr val="663300"/>
    <a:srgbClr val="5A283F"/>
    <a:srgbClr val="EF2503"/>
    <a:srgbClr val="00682F"/>
    <a:srgbClr val="202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049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835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8265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0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620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655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242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3980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958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251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111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01029-22C1-4313-9534-3F5BD06F65BE}" type="datetimeFigureOut">
              <a:rPr lang="sl-SI" smtClean="0"/>
              <a:t>7.10.2014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89E66-75F3-4BF4-BAB6-AD64E607C9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035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hyperlink" Target="http://www.google.si/url?sa=i&amp;rct=j&amp;q=&amp;esrc=s&amp;source=images&amp;cd=&amp;cad=rja&amp;uact=8&amp;docid=1xg3luaNtSiyKM&amp;tbnid=ExDR5mhiNTeeoM:&amp;ved=0CAcQjRw&amp;url=http://za-luka.si/zamaski.html&amp;ei=fFIwVJesMYbtO4f5gKAM&amp;psig=AFQjCNGEPAolUzNUo4ysR3d2Ds2CqOE8Qw&amp;ust=1412539341373978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si/url?sa=i&amp;rct=j&amp;q=&amp;esrc=s&amp;source=images&amp;cd=&amp;cad=rja&amp;uact=8&amp;docid=nTOUt_gbKujadM&amp;tbnid=Nikebl7467mcBM:&amp;ved=0CAcQjRw&amp;url=http://www.kameleon-revija.si/index.php?Task%3Darticle%26ArticleID%3D719&amp;ei=bDgwVPPyKcj3OvKVgPgD&amp;psig=AFQjCNHV6-71-wIjUhZzUI98SzkVR5D7FQ&amp;ust=1412532444253416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komunala-ng.si/mma/Rjav%20zabojnik%20za%20kuhinjske%20odpadke/2012053014114134/mi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stretch>
            <a:fillRect l="1000" t="1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2780928"/>
            <a:ext cx="7772400" cy="1470025"/>
          </a:xfrm>
        </p:spPr>
        <p:txBody>
          <a:bodyPr>
            <a:noAutofit/>
          </a:bodyPr>
          <a:lstStyle/>
          <a:p>
            <a:r>
              <a:rPr lang="sl-SI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ODPADKI</a:t>
            </a:r>
            <a:endParaRPr lang="sl-SI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395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sftp.slovenka.net/e-podvelka/h/JANJA/bat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43"/>
          <a:stretch/>
        </p:blipFill>
        <p:spPr bwMode="auto">
          <a:xfrm>
            <a:off x="135210" y="4797152"/>
            <a:ext cx="1720602" cy="196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cunalnistvo.si/wp-content/uploads/2011/07/kartusa11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831" y="2924944"/>
            <a:ext cx="2641600" cy="198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Kaj še ločujemo?</a:t>
            </a:r>
            <a:endParaRPr lang="sl-SI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5801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b="1" dirty="0">
                <a:solidFill>
                  <a:srgbClr val="004D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l-SI" sz="2400" b="1" dirty="0" smtClean="0">
                <a:solidFill>
                  <a:srgbClr val="004D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lastične zamaške </a:t>
            </a:r>
            <a:r>
              <a:rPr lang="sl-SI" sz="2400" dirty="0" smtClean="0"/>
              <a:t>za društvo VESELE NOGICE (koši v vsakem nadstropju)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sl-SI" sz="24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sl-SI" sz="2400" dirty="0" smtClean="0"/>
          </a:p>
          <a:p>
            <a:pPr algn="just">
              <a:lnSpc>
                <a:spcPct val="150000"/>
              </a:lnSpc>
            </a:pPr>
            <a:r>
              <a:rPr lang="sl-SI" sz="2400" b="1" dirty="0" smtClean="0">
                <a:solidFill>
                  <a:srgbClr val="004D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odpadne kartuše in </a:t>
            </a:r>
            <a:r>
              <a:rPr lang="sl-SI" sz="2400" b="1" dirty="0" err="1" smtClean="0">
                <a:solidFill>
                  <a:srgbClr val="004D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tonerje</a:t>
            </a:r>
            <a:r>
              <a:rPr lang="sl-SI" sz="2400" b="1" dirty="0" smtClean="0">
                <a:solidFill>
                  <a:srgbClr val="004D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dirty="0" smtClean="0"/>
              <a:t>(koši v 1. nadstropju)</a:t>
            </a:r>
          </a:p>
          <a:p>
            <a:pPr algn="just">
              <a:lnSpc>
                <a:spcPct val="150000"/>
              </a:lnSpc>
            </a:pPr>
            <a:endParaRPr lang="sl-SI" sz="2400" b="1" dirty="0" smtClean="0">
              <a:solidFill>
                <a:srgbClr val="004D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sz="2400" b="1" dirty="0" smtClean="0">
                <a:solidFill>
                  <a:srgbClr val="004D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odpadne baterije </a:t>
            </a:r>
            <a:r>
              <a:rPr lang="sl-SI" sz="2400" dirty="0" smtClean="0"/>
              <a:t>(zbiralna posoda v prvem nadstropju)</a:t>
            </a:r>
            <a:endParaRPr lang="sl-SI" sz="2400" dirty="0"/>
          </a:p>
        </p:txBody>
      </p:sp>
      <p:pic>
        <p:nvPicPr>
          <p:cNvPr id="2050" name="Picture 2" descr="https://encrypted-tbn1.gstatic.com/images?q=tbn:ANd9GcSlNcvP_2jd4DdRc2hmgt-CBri6DxMGqzTWf_VQKUJv-5Xmyogl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16832"/>
            <a:ext cx="27241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slopak.si/_files/353/IB_baterij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769" y="5433247"/>
            <a:ext cx="1771723" cy="13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179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670" y="337185"/>
            <a:ext cx="5280660" cy="6183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192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aepa.org.za/portals/0/images/saepa%20about%20us%20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8965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33 ton gospodinjskih odpadkov ustvari povprečen človek v življenju.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436 kg odpadkov ustvari vsak od nas v Sloveniji na leto.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2/3 vseh odpadkov je mogoče predelati oz. znova uporabiti.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36 % odpadkov v Sloveniji zberemo ločeno.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Slovenija ima 12.109 ekoloških otokov. </a:t>
            </a:r>
            <a:endParaRPr lang="sl-SI" sz="2400" dirty="0"/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7000 mobilnih telefonov vsebuje toliko zlata, da bi z njim lahko izdelali zlat prstan. </a:t>
            </a:r>
          </a:p>
          <a:p>
            <a:pPr algn="just">
              <a:lnSpc>
                <a:spcPct val="150000"/>
              </a:lnSpc>
            </a:pPr>
            <a:endParaRPr lang="sl-SI" sz="2400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sl-SI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dwardian Script ITC" panose="030303020407070D0804" pitchFamily="66" charset="0"/>
              </a:rPr>
              <a:t>Ste vedeli?</a:t>
            </a:r>
            <a:endParaRPr lang="sl-SI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01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aepa.org.za/portals/0/images/saepa%20about%20us%20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8965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450 let razpada plastenka. To je 7-krat toliko, kolikor živi povprečen človek.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4 % celotne porabe nafte na svetu porabimo za proizvodnjo plastike.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Na odlagališču plastenka potrebuje 20 let, da se razgradi, plastična vrečka pa 5.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Iz 25 recikliranih PET plastenk lahko izdelamo eno jakno iz flisa.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Iz odpadne plastične embalaže lahko izdelamo oblačila, igrače, obešalnike in drugo. </a:t>
            </a:r>
            <a:br>
              <a:rPr lang="sl-SI" sz="2400" dirty="0" smtClean="0">
                <a:effectLst/>
              </a:rPr>
            </a:br>
            <a:r>
              <a:rPr lang="sl-SI" sz="2400" dirty="0" smtClean="0">
                <a:effectLst/>
              </a:rPr>
              <a:t>Z recikliranjem 1 kg plastične embalaže prihranimo 2 kg nafte in 1,5 kg CO</a:t>
            </a:r>
            <a:r>
              <a:rPr lang="sl-SI" sz="2400" baseline="-25000" dirty="0" smtClean="0">
                <a:effectLst/>
              </a:rPr>
              <a:t>2</a:t>
            </a:r>
            <a:r>
              <a:rPr lang="sl-SI" sz="2400" dirty="0" smtClean="0">
                <a:effectLst/>
              </a:rPr>
              <a:t> emisij.</a:t>
            </a:r>
            <a:br>
              <a:rPr lang="sl-SI" sz="2400" dirty="0" smtClean="0">
                <a:effectLst/>
              </a:rPr>
            </a:br>
            <a:r>
              <a:rPr lang="sl-SI" sz="2400" dirty="0" smtClean="0">
                <a:effectLst/>
              </a:rPr>
              <a:t>Iz 10 embalaž mleka lahko izdelamo eno sestavljanka.</a:t>
            </a:r>
            <a:br>
              <a:rPr lang="sl-SI" sz="2400" dirty="0" smtClean="0">
                <a:effectLst/>
              </a:rPr>
            </a:br>
            <a:r>
              <a:rPr lang="sl-SI" sz="2400" dirty="0" smtClean="0">
                <a:effectLst/>
              </a:rPr>
              <a:t>Povprečen Slovenec na leto porabi med 150 in 300 plastičnih vrečk.  </a:t>
            </a:r>
            <a:br>
              <a:rPr lang="sl-SI" sz="2400" dirty="0" smtClean="0">
                <a:effectLst/>
              </a:rPr>
            </a:br>
            <a:r>
              <a:rPr lang="sl-SI" sz="2400" dirty="0" smtClean="0">
                <a:effectLst/>
              </a:rPr>
              <a:t>Letno je v obtoku okoli 100 milijard pločevink za pijačo. Večina je aluminijastih.</a:t>
            </a:r>
            <a:endParaRPr lang="sl-SI" sz="2400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sl-SI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dwardian Script ITC" panose="030303020407070D0804" pitchFamily="66" charset="0"/>
              </a:rPr>
              <a:t>Ste vedeli?</a:t>
            </a:r>
            <a:endParaRPr lang="sl-SI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022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aepa.org.za/portals/0/images/saepa%20about%20us%20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463880"/>
            <a:ext cx="8712968" cy="520547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Iz odpadne plastične embalaže lahko izdelamo oblačila, igrače, obešalnike in drugo. 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Z recikliranjem 1 kg plastične embalaže prihranimo 2 kg nafte in 1,5 kg CO</a:t>
            </a:r>
            <a:r>
              <a:rPr lang="sl-SI" sz="2400" baseline="-25000" dirty="0" smtClean="0">
                <a:effectLst/>
              </a:rPr>
              <a:t>2</a:t>
            </a:r>
            <a:r>
              <a:rPr lang="sl-SI" sz="2400" dirty="0" smtClean="0">
                <a:effectLst/>
              </a:rPr>
              <a:t> emisij.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Iz 10 embalaž mleka lahko izdelamo eno sestavljanka.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Povprečen Slovenec na leto porabi med 150 in 300 plastičnih vrečk.  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Letno je v obtoku okoli 100 milijard pločevink za pijačo. Večina je aluminijastih.</a:t>
            </a:r>
            <a:endParaRPr lang="sl-SI" sz="2400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sl-SI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dwardian Script ITC" panose="030303020407070D0804" pitchFamily="66" charset="0"/>
              </a:rPr>
              <a:t>Ste vedeli?</a:t>
            </a:r>
            <a:endParaRPr lang="sl-SI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264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aepa.org.za/portals/0/images/saepa%20about%20us%20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2420888"/>
            <a:ext cx="8712968" cy="39813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Reciklirane gume najdemo v več kot 60 novih izdelkih.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sl-SI" sz="2400" dirty="0" smtClean="0">
              <a:effectLst/>
            </a:endParaRP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30 % vseh odpadkov je biorazgradljivih.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16 olimpijskih bazenov hrane odvržemo Evropejci vsak dan.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Olupki, ogrizki, papirnati robčki se v naravi razkrajajo pol leta. 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sl-SI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dwardian Script ITC" panose="030303020407070D0804" pitchFamily="66" charset="0"/>
              </a:rPr>
              <a:t>Ste vedeli?</a:t>
            </a:r>
            <a:endParaRPr lang="sl-SI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459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aepa.org.za/portals/0/images/saepa%20about%20us%20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463880"/>
            <a:ext cx="8712968" cy="520547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Osnovna sestavina papirja je celuloza, ki jo pridobivamo iz lesa.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1 tona recikliranega papirja reši 17 majhnih ali dve veliki drevesi.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Povprečen Slovenec na leto porabi 185 kg papirja, kar je manj od evropskega povprečja.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Stopnja recikliranja papirja v Sloveniji znaša 62,4 %.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Proizvodnja recikliranega papirja zmanjša onesnaževanje zraka do 95 %.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Z recikliranjem 1 kg papirne embalaže prihranimo 1/5 drevesa in 40 litrov čiste vode. 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sl-SI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dwardian Script ITC" panose="030303020407070D0804" pitchFamily="66" charset="0"/>
              </a:rPr>
              <a:t>Ste vedeli?</a:t>
            </a:r>
            <a:endParaRPr lang="sl-SI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465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aepa.org.za/portals/0/images/saepa%20about%20us%20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2492896"/>
            <a:ext cx="8712968" cy="381642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Reciklaža 1 tone papirja prihrani 185 litrov bencina, kar je enako štirim polnim rezervoarjem bencina povprečnega avtomobila. 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Povprečni spletni uporabnik na dan natisne 28 strani. 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Recikliranje 1 tone kopirnega ali tiskanega papirja prihrani več kot 2 toni lesa.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Nekatere vrste papirja je mogoče predelati celo do sedemkrat. 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sl-SI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dwardian Script ITC" panose="030303020407070D0804" pitchFamily="66" charset="0"/>
              </a:rPr>
              <a:t>Ste vedeli?</a:t>
            </a:r>
            <a:endParaRPr lang="sl-SI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868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aepa.org.za/portals/0/images/saepa%20about%20us%20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2105472"/>
            <a:ext cx="8712968" cy="475252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Reciklaža ene steklenice prihrani toliko energije, da lahko 11 vatna sijalka sveti 20 ur.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Steklo se lahko reciklira neštetokrat, ne da bi pri tem izgubilo svojo kakovost.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Z recikliranjem 1 kg steklene embalaže prihranimo 300 g CO</a:t>
            </a:r>
            <a:r>
              <a:rPr lang="sl-SI" sz="2400" baseline="-25000" dirty="0" smtClean="0">
                <a:effectLst/>
              </a:rPr>
              <a:t>2</a:t>
            </a:r>
            <a:r>
              <a:rPr lang="sl-SI" sz="2400" dirty="0" smtClean="0">
                <a:effectLst/>
              </a:rPr>
              <a:t> emisij in 1/3 energije, potrebne za izdelavo steklenic iz rude.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Reciklaža 1 steklenice prihrani energije za 30 minutno delovanje računalnika.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sl-SI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dwardian Script ITC" panose="030303020407070D0804" pitchFamily="66" charset="0"/>
              </a:rPr>
              <a:t>Ste vedeli?</a:t>
            </a:r>
            <a:endParaRPr lang="sl-SI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477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aepa.org.za/portals/0/images/saepa%20about%20us%20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2636912"/>
            <a:ext cx="8712968" cy="331236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Odpadki iz stekla se v naravi razkrajajo 4000 let. </a:t>
            </a:r>
            <a:br>
              <a:rPr lang="sl-SI" sz="2400" dirty="0" smtClean="0">
                <a:effectLst/>
              </a:rPr>
            </a:br>
            <a:r>
              <a:rPr lang="sl-SI" sz="2400" dirty="0" smtClean="0">
                <a:effectLst/>
              </a:rPr>
              <a:t>Za izdelavo ene tone novega stekla potrebujemo 140 litrov nafte.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Steklo lahko 100 odstotno recikliramo in uporabljamo vedno znova, ne da bi ob tem izgubilo na kakovosti. 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Steklo izdelujejo iz kremenčevega peska, sode in apnenca. </a:t>
            </a:r>
            <a:br>
              <a:rPr lang="sl-SI" sz="2400" dirty="0" smtClean="0">
                <a:effectLst/>
              </a:rPr>
            </a:br>
            <a:r>
              <a:rPr lang="sl-SI" sz="2400" dirty="0" smtClean="0">
                <a:effectLst/>
              </a:rPr>
              <a:t/>
            </a:r>
            <a:br>
              <a:rPr lang="sl-SI" sz="2400" dirty="0" smtClean="0">
                <a:effectLst/>
              </a:rPr>
            </a:br>
            <a:endParaRPr lang="sl-SI" sz="2400" dirty="0" smtClean="0">
              <a:effectLst/>
            </a:endParaRP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sl-SI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dwardian Script ITC" panose="030303020407070D0804" pitchFamily="66" charset="0"/>
              </a:rPr>
              <a:t>Ste vedeli?</a:t>
            </a:r>
            <a:endParaRPr lang="sl-SI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5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5A28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Kaj je odpadek?</a:t>
            </a:r>
            <a:endParaRPr lang="sl-SI" b="1" dirty="0">
              <a:solidFill>
                <a:srgbClr val="5A28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/>
              <a:t>Vsaka snov, vsak predmet, ki ga ne moremo/ne želimo ponovno uporabiti;</a:t>
            </a:r>
          </a:p>
          <a:p>
            <a:pPr algn="just">
              <a:lnSpc>
                <a:spcPct val="150000"/>
              </a:lnSpc>
            </a:pPr>
            <a:r>
              <a:rPr lang="sl-SI" sz="2400" dirty="0"/>
              <a:t>g</a:t>
            </a:r>
            <a:r>
              <a:rPr lang="sl-SI" sz="2400" dirty="0" smtClean="0"/>
              <a:t>a ne potrebujemo več</a:t>
            </a:r>
          </a:p>
          <a:p>
            <a:pPr algn="just">
              <a:lnSpc>
                <a:spcPct val="150000"/>
              </a:lnSpc>
            </a:pPr>
            <a:r>
              <a:rPr lang="sl-SI" sz="2400" dirty="0"/>
              <a:t>i</a:t>
            </a:r>
            <a:r>
              <a:rPr lang="sl-SI" sz="2400" dirty="0" smtClean="0"/>
              <a:t>n ga zavržemo.</a:t>
            </a:r>
            <a:endParaRPr lang="sl-SI" sz="2400" dirty="0"/>
          </a:p>
        </p:txBody>
      </p:sp>
      <p:pic>
        <p:nvPicPr>
          <p:cNvPr id="5" name="Slika 4" descr="https://encrypted-tbn0.gstatic.com/images?q=tbn:ANd9GcTRHO3ruf1lqREmUuKOkpl_4GKAsmlkTWhRKaSLSdlzsdp1wz5k">
            <a:hlinkClick r:id="rId2"/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109" y="2492895"/>
            <a:ext cx="2476500" cy="3838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994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http://www.infrastruktura-bled.si/documents/komunala-bled/vsebina/Odpadki/loceno-zbiranje-odpadkov.jpg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936" y="1052736"/>
            <a:ext cx="3333750" cy="22288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Zakaj je potrebno odpadke ločevati?</a:t>
            </a:r>
            <a:endParaRPr lang="sl-SI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3501008"/>
            <a:ext cx="8229600" cy="30963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/>
              <a:t>Zmanjšanje deleža odpadkov, ki končajo na deponiji.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Ohranjanje naravnih virov (drevesa, nafta, voda, rudnine).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Predelava je energetsko manj potratna kot pridobivanje primarne surovine.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Zmanjševanje emisije toplogrednih plinov.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sl-SI" sz="2400" dirty="0" smtClean="0"/>
          </a:p>
        </p:txBody>
      </p:sp>
    </p:spTree>
    <p:extLst>
      <p:ext uri="{BB962C8B-B14F-4D97-AF65-F5344CB8AC3E}">
        <p14:creationId xmlns:p14="http://schemas.microsoft.com/office/powerpoint/2010/main" val="383827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http://www.viva.si/upload/slike/IMG_08397_med.jpg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8" y="0"/>
            <a:ext cx="3429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Kje odlagamo odpadke?</a:t>
            </a:r>
            <a:endParaRPr lang="sl-SI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2453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sl-SI" sz="2400" b="1" dirty="0" smtClean="0">
                <a:solidFill>
                  <a:srgbClr val="2022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ekološki otoki </a:t>
            </a:r>
            <a:r>
              <a:rPr lang="sl-SI" sz="2400" dirty="0" smtClean="0"/>
              <a:t>(embalaža, steklo, papir, mešani komunalni odpadki, biološki odpadki)</a:t>
            </a:r>
          </a:p>
          <a:p>
            <a:pPr lvl="1" algn="just">
              <a:lnSpc>
                <a:spcPct val="150000"/>
              </a:lnSpc>
            </a:pPr>
            <a:r>
              <a:rPr lang="sl-SI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KAJ JE EKOLOŠKI OTOK</a:t>
            </a:r>
            <a:r>
              <a:rPr lang="sl-SI" sz="2400" dirty="0" smtClean="0"/>
              <a:t>? Namensko označen prostor, kjer stojijo skupine zabojnikov za ločeno zbiranje odpadkov, ki se jih lahko reciklira.</a:t>
            </a:r>
          </a:p>
          <a:p>
            <a:pPr algn="just">
              <a:lnSpc>
                <a:spcPct val="150000"/>
              </a:lnSpc>
            </a:pPr>
            <a:r>
              <a:rPr lang="sl-SI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zbirni centri </a:t>
            </a:r>
            <a:r>
              <a:rPr lang="sl-SI" sz="2400" b="1" dirty="0" smtClean="0"/>
              <a:t>(</a:t>
            </a:r>
            <a:r>
              <a:rPr lang="sl-SI" sz="2400" b="1" dirty="0" err="1" smtClean="0"/>
              <a:t>Simbio</a:t>
            </a:r>
            <a:r>
              <a:rPr lang="sl-SI" sz="2400" b="1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sl-SI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trgovski centri </a:t>
            </a:r>
            <a:r>
              <a:rPr lang="sl-SI" sz="2400" dirty="0" smtClean="0"/>
              <a:t>(odpadne baterije, sijalke)</a:t>
            </a:r>
          </a:p>
          <a:p>
            <a:pPr algn="just">
              <a:lnSpc>
                <a:spcPct val="150000"/>
              </a:lnSpc>
            </a:pPr>
            <a:r>
              <a:rPr lang="sl-SI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lekarne</a:t>
            </a:r>
            <a:r>
              <a:rPr lang="sl-SI" sz="2400" dirty="0" smtClean="0"/>
              <a:t> (odpadna zdravila)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87707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00682F"/>
                </a:solidFill>
              </a:rPr>
              <a:t>Ločevanje odpadkov na naši šoli</a:t>
            </a:r>
            <a:endParaRPr lang="sl-SI" b="1" dirty="0">
              <a:solidFill>
                <a:srgbClr val="00682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992670" y="1628800"/>
            <a:ext cx="5220000" cy="1008000"/>
          </a:xfrm>
          <a:solidFill>
            <a:srgbClr val="FFFF00"/>
          </a:solidFill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1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sl-SI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EMBALAŽA</a:t>
            </a:r>
            <a:endParaRPr lang="sl-SI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grada vsebine 2"/>
          <p:cNvSpPr txBox="1">
            <a:spLocks/>
          </p:cNvSpPr>
          <p:nvPr/>
        </p:nvSpPr>
        <p:spPr>
          <a:xfrm>
            <a:off x="1992670" y="2909430"/>
            <a:ext cx="5220000" cy="1008000"/>
          </a:xfrm>
          <a:prstGeom prst="rect">
            <a:avLst/>
          </a:prstGeom>
          <a:solidFill>
            <a:srgbClr val="006600"/>
          </a:solidFill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1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sz="4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MEŠANI ODPADKI</a:t>
            </a:r>
          </a:p>
        </p:txBody>
      </p:sp>
      <p:sp>
        <p:nvSpPr>
          <p:cNvPr id="5" name="Ograda vsebine 2"/>
          <p:cNvSpPr txBox="1">
            <a:spLocks/>
          </p:cNvSpPr>
          <p:nvPr/>
        </p:nvSpPr>
        <p:spPr>
          <a:xfrm>
            <a:off x="1962000" y="4230485"/>
            <a:ext cx="5220000" cy="1008000"/>
          </a:xfrm>
          <a:prstGeom prst="rect">
            <a:avLst/>
          </a:prstGeom>
          <a:solidFill>
            <a:srgbClr val="FF0000"/>
          </a:solidFill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1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sz="4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PAPIR</a:t>
            </a:r>
            <a:endParaRPr lang="sl-SI" sz="40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Ograda vsebine 2"/>
          <p:cNvSpPr txBox="1">
            <a:spLocks/>
          </p:cNvSpPr>
          <p:nvPr/>
        </p:nvSpPr>
        <p:spPr>
          <a:xfrm>
            <a:off x="1962000" y="5492611"/>
            <a:ext cx="5220000" cy="1008000"/>
          </a:xfrm>
          <a:prstGeom prst="rect">
            <a:avLst/>
          </a:prstGeom>
          <a:solidFill>
            <a:srgbClr val="663300"/>
          </a:solidFill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1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sz="4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BIOLOŠKI ODPADKI</a:t>
            </a:r>
            <a:endParaRPr lang="sl-SI" sz="4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941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scene3d>
            <a:camera prst="orthographicFront"/>
            <a:lightRig rig="soft" dir="tl">
              <a:rot lat="0" lon="0" rev="0"/>
            </a:lightRig>
          </a:scene3d>
          <a:sp3d>
            <a:bevelT w="139700" h="139700" prst="divot"/>
          </a:sp3d>
        </p:spPr>
        <p:txBody>
          <a:bodyPr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l-SI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EMBALAŽA</a:t>
            </a:r>
            <a:endParaRPr lang="sl-SI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989590" y="1916832"/>
            <a:ext cx="5697209" cy="420933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/>
              <a:t>plastenke pijač in živil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plastični kozarci in lončki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plastične vrečke in folije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kartonska embalaža za tekoča živila (Tetra pak)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pločevinke živil in pijač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plastične vrečke in folije</a:t>
            </a:r>
          </a:p>
          <a:p>
            <a:pPr algn="just">
              <a:lnSpc>
                <a:spcPct val="150000"/>
              </a:lnSpc>
            </a:pPr>
            <a:endParaRPr lang="sl-SI" sz="2400" dirty="0"/>
          </a:p>
        </p:txBody>
      </p:sp>
      <p:pic>
        <p:nvPicPr>
          <p:cNvPr id="4" name="Slika 3" descr="http://www.cosmopolitan.si/media/cache/upload/Photo/2010/02/12/smeti_kante_zabojniki_odpad_fbimage.jpg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36" t="23001" b="6153"/>
          <a:stretch/>
        </p:blipFill>
        <p:spPr bwMode="auto">
          <a:xfrm>
            <a:off x="179512" y="1694926"/>
            <a:ext cx="2967685" cy="42512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194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24100"/>
          </a:solidFill>
          <a:scene3d>
            <a:camera prst="orthographicFront"/>
            <a:lightRig rig="soft" dir="tl">
              <a:rot lat="0" lon="0" rev="0"/>
            </a:lightRig>
          </a:scene3d>
          <a:sp3d>
            <a:bevelT w="139700" h="139700" prst="divot"/>
          </a:sp3d>
        </p:spPr>
        <p:txBody>
          <a:bodyPr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l-SI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BIOLOŠKI ODPADKI</a:t>
            </a:r>
            <a:endParaRPr lang="sl-SI" b="1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131840" y="1916832"/>
            <a:ext cx="5554960" cy="420933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/>
              <a:t>zelenjavni odpadki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olupki in ostanki sadja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kavna usedlina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/>
              <a:t>kavni filtri in čajne vrečke</a:t>
            </a:r>
          </a:p>
          <a:p>
            <a:pPr>
              <a:lnSpc>
                <a:spcPct val="150000"/>
              </a:lnSpc>
            </a:pPr>
            <a:r>
              <a:rPr lang="sl-SI" sz="2400" dirty="0" err="1" smtClean="0">
                <a:effectLst/>
              </a:rPr>
              <a:t>netekoči</a:t>
            </a:r>
            <a:r>
              <a:rPr lang="sl-SI" sz="2400" dirty="0" smtClean="0">
                <a:effectLst/>
              </a:rPr>
              <a:t> ostanki hrane</a:t>
            </a:r>
          </a:p>
          <a:p>
            <a:pPr>
              <a:lnSpc>
                <a:spcPct val="150000"/>
              </a:lnSpc>
            </a:pPr>
            <a:r>
              <a:rPr lang="sl-SI" sz="2400" dirty="0" smtClean="0">
                <a:effectLst/>
              </a:rPr>
              <a:t>papirnate vrečke in robčki</a:t>
            </a:r>
          </a:p>
        </p:txBody>
      </p:sp>
      <p:pic>
        <p:nvPicPr>
          <p:cNvPr id="5" name="Slika 4" descr="Rjav zabojnik za kuhinjske odpadke">
            <a:hlinkClick r:id="rId2" tgtFrame="&quot;_blank&quot;" tooltip="&quot;&quot;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2800350" cy="327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211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scene3d>
            <a:camera prst="orthographicFront"/>
            <a:lightRig rig="soft" dir="tl">
              <a:rot lat="0" lon="0" rev="0"/>
            </a:lightRig>
          </a:scene3d>
          <a:sp3d>
            <a:bevelT w="139700" h="139700" prst="divot"/>
          </a:sp3d>
        </p:spPr>
        <p:txBody>
          <a:bodyPr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l-SI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PAPIR</a:t>
            </a:r>
            <a:endParaRPr lang="sl-SI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275856" y="1916832"/>
            <a:ext cx="5410944" cy="420933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kartonska embalaža in lepenka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ovojni papir in papirnate nakupovalne vrečke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časopisi, revije, zvezki, knjige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prospekti, katalogi</a:t>
            </a:r>
          </a:p>
          <a:p>
            <a:pPr algn="just">
              <a:lnSpc>
                <a:spcPct val="150000"/>
              </a:lnSpc>
            </a:pPr>
            <a:r>
              <a:rPr lang="sl-SI" sz="2400" dirty="0" smtClean="0">
                <a:effectLst/>
              </a:rPr>
              <a:t>pisemske ovojnice, pisarniški papir</a:t>
            </a:r>
          </a:p>
          <a:p>
            <a:pPr algn="just">
              <a:lnSpc>
                <a:spcPct val="150000"/>
              </a:lnSpc>
            </a:pPr>
            <a:endParaRPr lang="sl-SI" sz="2400" dirty="0"/>
          </a:p>
        </p:txBody>
      </p:sp>
      <p:pic>
        <p:nvPicPr>
          <p:cNvPr id="4" name="Slika 3" descr="http://www.cosmopolitan.si/media/cache/upload/Photo/2010/02/12/smeti_kante_zabojniki_odpad_fbimage.jpg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21" t="23001" r="50743" b="6153"/>
          <a:stretch/>
        </p:blipFill>
        <p:spPr bwMode="auto">
          <a:xfrm>
            <a:off x="251520" y="1563648"/>
            <a:ext cx="2770093" cy="42512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2285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scene3d>
            <a:camera prst="orthographicFront"/>
            <a:lightRig rig="soft" dir="tl">
              <a:rot lat="0" lon="0" rev="0"/>
            </a:lightRig>
          </a:scene3d>
          <a:sp3d>
            <a:bevelT w="139700" h="139700" prst="divot"/>
          </a:sp3d>
        </p:spPr>
        <p:txBody>
          <a:bodyPr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l-SI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MEŠANI ODPADKI</a:t>
            </a:r>
            <a:endParaRPr lang="sl-SI" b="1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275856" y="1916832"/>
            <a:ext cx="5410944" cy="420933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l-SI" sz="2400" dirty="0" smtClean="0"/>
              <a:t>v</a:t>
            </a:r>
            <a:r>
              <a:rPr lang="sl-SI" sz="2400" dirty="0" smtClean="0">
                <a:effectLst/>
              </a:rPr>
              <a:t>se, kar ne sodi v koš za</a:t>
            </a:r>
          </a:p>
          <a:p>
            <a:pPr lvl="1" algn="just">
              <a:lnSpc>
                <a:spcPct val="150000"/>
              </a:lnSpc>
            </a:pPr>
            <a:r>
              <a:rPr lang="sl-SI" sz="2400" dirty="0" smtClean="0"/>
              <a:t>embalažo</a:t>
            </a:r>
          </a:p>
          <a:p>
            <a:pPr lvl="1" algn="just">
              <a:lnSpc>
                <a:spcPct val="150000"/>
              </a:lnSpc>
            </a:pPr>
            <a:r>
              <a:rPr lang="sl-SI" sz="2400" dirty="0" smtClean="0"/>
              <a:t>papir</a:t>
            </a:r>
          </a:p>
          <a:p>
            <a:pPr lvl="1" algn="just">
              <a:lnSpc>
                <a:spcPct val="150000"/>
              </a:lnSpc>
            </a:pPr>
            <a:r>
              <a:rPr lang="sl-SI" sz="2400" dirty="0" smtClean="0"/>
              <a:t>biološke odpadke</a:t>
            </a:r>
            <a:endParaRPr lang="sl-SI" sz="2400" dirty="0"/>
          </a:p>
        </p:txBody>
      </p:sp>
      <p:pic>
        <p:nvPicPr>
          <p:cNvPr id="4" name="Slika 3" descr="http://www.cosmopolitan.si/media/cache/upload/Photo/2010/02/12/smeti_kante_zabojniki_odpad_fbimage.jpg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8" t="23001" r="75178" b="6153"/>
          <a:stretch/>
        </p:blipFill>
        <p:spPr bwMode="auto">
          <a:xfrm>
            <a:off x="396063" y="1560419"/>
            <a:ext cx="2729753" cy="42512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200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667</Words>
  <Application>Microsoft Office PowerPoint</Application>
  <PresentationFormat>Diaprojekcija na zaslonu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0" baseType="lpstr">
      <vt:lpstr>Officeova tema</vt:lpstr>
      <vt:lpstr>ODPADKI</vt:lpstr>
      <vt:lpstr>Kaj je odpadek?</vt:lpstr>
      <vt:lpstr>Zakaj je potrebno odpadke ločevati?</vt:lpstr>
      <vt:lpstr>Kje odlagamo odpadke?</vt:lpstr>
      <vt:lpstr>Ločevanje odpadkov na naši šoli</vt:lpstr>
      <vt:lpstr>EMBALAŽA</vt:lpstr>
      <vt:lpstr>BIOLOŠKI ODPADKI</vt:lpstr>
      <vt:lpstr>PAPIR</vt:lpstr>
      <vt:lpstr>MEŠANI ODPADKI</vt:lpstr>
      <vt:lpstr>Kaj še ločujemo?</vt:lpstr>
      <vt:lpstr>PowerPointova predstavitev</vt:lpstr>
      <vt:lpstr>Ste vedeli?</vt:lpstr>
      <vt:lpstr>Ste vedeli?</vt:lpstr>
      <vt:lpstr>Ste vedeli?</vt:lpstr>
      <vt:lpstr>Ste vedeli?</vt:lpstr>
      <vt:lpstr>Ste vedeli?</vt:lpstr>
      <vt:lpstr>Ste vedeli?</vt:lpstr>
      <vt:lpstr>Ste vedeli?</vt:lpstr>
      <vt:lpstr>Ste vedeli?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Danica Centrih</dc:creator>
  <cp:lastModifiedBy>Uporabnik</cp:lastModifiedBy>
  <cp:revision>13</cp:revision>
  <dcterms:created xsi:type="dcterms:W3CDTF">2014-10-04T18:05:55Z</dcterms:created>
  <dcterms:modified xsi:type="dcterms:W3CDTF">2014-10-07T04:34:14Z</dcterms:modified>
</cp:coreProperties>
</file>