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3" r:id="rId5"/>
    <p:sldId id="272" r:id="rId6"/>
    <p:sldId id="274" r:id="rId7"/>
    <p:sldId id="268" r:id="rId8"/>
    <p:sldId id="269" r:id="rId9"/>
    <p:sldId id="270" r:id="rId10"/>
    <p:sldId id="271" r:id="rId11"/>
    <p:sldId id="273" r:id="rId12"/>
    <p:sldId id="275" r:id="rId13"/>
    <p:sldId id="267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EF2AA9-B5D9-4020-AFE8-77F4E12E7C24}" type="datetimeFigureOut">
              <a:rPr lang="sl-SI" smtClean="0"/>
              <a:pPr/>
              <a:t>14.1.2015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43459C-B9D9-42EC-9BDA-3A8B2AA3A8B3}" type="slidenum">
              <a:rPr lang="sl-SI" smtClean="0"/>
              <a:pPr/>
              <a:t>‹#›</a:t>
            </a:fld>
            <a:endParaRPr lang="sl-S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i/url?sa=i&amp;rct=j&amp;q=&amp;esrc=s&amp;source=images&amp;cd=&amp;cad=rja&amp;uact=8&amp;ved=0CAcQjRw&amp;url=http://irena.blog.siol.net/2009/03/18/moj-ogljicni-odtis-ni-prevec-spodbuden/&amp;ei=hkeFVO72DcKuU7W2g-AP&amp;bvm=bv.80642063,d.d2s&amp;psig=AFQjCNGyYcTWAfIk_eiLR2LmeWv7Yy-lIg&amp;ust=141810684494159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www.google.si/imgres?imgurl=http://irena.blog.siol.net/files/2009/03/logo.jpg&amp;imgrefurl=http://irena.blog.siol.net/2009/03/18/moj-ogljicni-odtis-ni-prevec-spodbuden/&amp;docid=3FCqub1wHj_UpM&amp;tbnid=L3sM54CB3fh_5M:&amp;w=500&amp;h=292&amp;ei=hkeFVN3ZCMflUvjdAw&amp;ved=0CAIQxiAwAA&amp;iact=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0624" y="1412776"/>
            <a:ext cx="9143999" cy="1793167"/>
          </a:xfrm>
        </p:spPr>
        <p:txBody>
          <a:bodyPr>
            <a:noAutofit/>
          </a:bodyPr>
          <a:lstStyle/>
          <a:p>
            <a:pPr algn="ctr"/>
            <a:r>
              <a:rPr lang="sl-SI" sz="8800" dirty="0" smtClean="0"/>
              <a:t>Projekt </a:t>
            </a:r>
            <a:br>
              <a:rPr lang="sl-SI" sz="8800" dirty="0" smtClean="0"/>
            </a:br>
            <a:r>
              <a:rPr lang="sl-SI" sz="8800" dirty="0" smtClean="0"/>
              <a:t>Pozor(!)ni za okolje</a:t>
            </a:r>
            <a:endParaRPr lang="sl-SI" sz="8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854696" cy="1752600"/>
          </a:xfrm>
        </p:spPr>
        <p:txBody>
          <a:bodyPr/>
          <a:lstStyle/>
          <a:p>
            <a:pPr algn="ctr"/>
            <a:r>
              <a:rPr lang="sl-SI" dirty="0" smtClean="0"/>
              <a:t>Koordinatorica: Smiljana Adamič Vasič</a:t>
            </a: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611560" y="3429000"/>
            <a:ext cx="78211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3200" b="1" dirty="0" smtClean="0"/>
              <a:t>Pobudnik : </a:t>
            </a:r>
            <a:r>
              <a:rPr lang="sl-SI" sz="3200" b="1" dirty="0" err="1" smtClean="0"/>
              <a:t>Goodyear</a:t>
            </a:r>
            <a:r>
              <a:rPr lang="sl-SI" sz="3200" b="1" dirty="0" smtClean="0"/>
              <a:t> </a:t>
            </a:r>
            <a:r>
              <a:rPr lang="sl-SI" sz="3200" b="1" dirty="0"/>
              <a:t>Dunlop Sava </a:t>
            </a:r>
            <a:r>
              <a:rPr lang="sl-SI" sz="3200" b="1" dirty="0" err="1"/>
              <a:t>Tires</a:t>
            </a:r>
            <a:endParaRPr lang="sl-SI" sz="3200" dirty="0"/>
          </a:p>
        </p:txBody>
      </p:sp>
      <p:pic>
        <p:nvPicPr>
          <p:cNvPr id="5" name="Picture 10" descr="https://encrypted-tbn3.gstatic.com/images?q=tbn:ANd9GcRXbFnzmOUKmY1MjsHDZmr4m5Zkyiap4xj1xnTDQapXVGpxoqG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28926"/>
            <a:ext cx="2910532" cy="192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772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/>
            </a:r>
            <a:br>
              <a:rPr lang="sl-SI" dirty="0"/>
            </a:br>
            <a:r>
              <a:rPr lang="pl-PL" dirty="0"/>
              <a:t>Ukrepi za zmanjšanje ogljičnega </a:t>
            </a:r>
            <a:r>
              <a:rPr lang="pl-PL" dirty="0" smtClean="0"/>
              <a:t>odtisa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kupovanje </a:t>
            </a:r>
            <a:r>
              <a:rPr lang="sl-SI" dirty="0"/>
              <a:t>stvari, ki jih lahko večkrat uporabimo; </a:t>
            </a:r>
          </a:p>
          <a:p>
            <a:r>
              <a:rPr lang="sl-SI" dirty="0" smtClean="0"/>
              <a:t>proizvajanje </a:t>
            </a:r>
            <a:r>
              <a:rPr lang="sl-SI" dirty="0"/>
              <a:t>čim manj odpadov – zbiranje, ločevanje, recikliranje; </a:t>
            </a:r>
            <a:endParaRPr lang="sl-SI" dirty="0" smtClean="0"/>
          </a:p>
          <a:p>
            <a:r>
              <a:rPr lang="sl-SI" dirty="0" smtClean="0"/>
              <a:t>Pravilno gospodarjenje z gozdovi;</a:t>
            </a:r>
            <a:endParaRPr lang="sl-SI" dirty="0"/>
          </a:p>
          <a:p>
            <a:r>
              <a:rPr lang="sl-SI" dirty="0" smtClean="0"/>
              <a:t>ekonomična </a:t>
            </a:r>
            <a:r>
              <a:rPr lang="sl-SI" dirty="0"/>
              <a:t>uporaba vode; </a:t>
            </a:r>
          </a:p>
          <a:p>
            <a:r>
              <a:rPr lang="sl-SI" dirty="0" smtClean="0"/>
              <a:t>izklapljanje </a:t>
            </a:r>
            <a:r>
              <a:rPr lang="sl-SI" dirty="0"/>
              <a:t>malih in velikih aparatov – ugašanje monitorjev, </a:t>
            </a:r>
            <a:r>
              <a:rPr lang="sl-SI" dirty="0" smtClean="0"/>
              <a:t>računalnikov</a:t>
            </a:r>
            <a:r>
              <a:rPr lang="sl-SI" smtClean="0"/>
              <a:t>, televizije …; </a:t>
            </a:r>
            <a:endParaRPr lang="sl-SI" dirty="0"/>
          </a:p>
          <a:p>
            <a:r>
              <a:rPr lang="sl-SI" dirty="0" smtClean="0"/>
              <a:t>pravilno </a:t>
            </a:r>
            <a:r>
              <a:rPr lang="sl-SI" dirty="0"/>
              <a:t>prezračevanje prostorov – zapiranje oken; </a:t>
            </a:r>
          </a:p>
          <a:p>
            <a:r>
              <a:rPr lang="sl-SI" dirty="0" smtClean="0"/>
              <a:t>izklapljanje </a:t>
            </a:r>
            <a:r>
              <a:rPr lang="sl-SI" dirty="0"/>
              <a:t>luči ob izhodu iz sobe; </a:t>
            </a:r>
          </a:p>
          <a:p>
            <a:r>
              <a:rPr lang="sl-SI" dirty="0" smtClean="0"/>
              <a:t>izogibanje </a:t>
            </a:r>
            <a:r>
              <a:rPr lang="sl-SI" dirty="0"/>
              <a:t>tiskanju oziroma obojestransko tiskanje …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0425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 smtClean="0"/>
              <a:t>Ukrepi za zmanjšanje ogljičnega odtisa na šoli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l</a:t>
            </a:r>
            <a:r>
              <a:rPr lang="sl-SI" dirty="0" smtClean="0"/>
              <a:t>očevanje odpadkov,</a:t>
            </a:r>
          </a:p>
          <a:p>
            <a:r>
              <a:rPr lang="sl-SI" dirty="0"/>
              <a:t>e</a:t>
            </a:r>
            <a:r>
              <a:rPr lang="sl-SI" dirty="0" smtClean="0"/>
              <a:t>konomična poraba vode,</a:t>
            </a:r>
          </a:p>
          <a:p>
            <a:r>
              <a:rPr lang="sl-SI" dirty="0"/>
              <a:t>e</a:t>
            </a:r>
            <a:r>
              <a:rPr lang="sl-SI" dirty="0" smtClean="0"/>
              <a:t>konomična uporaba svetil – ugašanje luči ob odhodu iz prostora,</a:t>
            </a:r>
          </a:p>
          <a:p>
            <a:r>
              <a:rPr lang="sl-SI" dirty="0"/>
              <a:t>s</a:t>
            </a:r>
            <a:r>
              <a:rPr lang="sl-SI" dirty="0" smtClean="0"/>
              <a:t>motrna poraba toaletnega papirja,</a:t>
            </a:r>
          </a:p>
          <a:p>
            <a:r>
              <a:rPr lang="sl-SI" dirty="0"/>
              <a:t>p</a:t>
            </a:r>
            <a:r>
              <a:rPr lang="sl-SI" dirty="0" smtClean="0"/>
              <a:t>ravilno prezračevanje prostorov (na hodnik),</a:t>
            </a:r>
          </a:p>
          <a:p>
            <a:r>
              <a:rPr lang="sl-SI" dirty="0"/>
              <a:t>izklapljanje malih in velikih aparatov – ugašanje monitorjev, računalnikov; </a:t>
            </a:r>
          </a:p>
          <a:p>
            <a:r>
              <a:rPr lang="sl-SI" dirty="0"/>
              <a:t>izogibanje tiskanju oziroma obojestransko tiskanje … 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Picture 12" descr="https://encrypted-tbn3.gstatic.com/images?q=tbn:ANd9GcRYIasPrgdL24sN2vyE1QvtasSEOvMD-arNtlZ8DV1ieQOmOR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53" y="1196752"/>
            <a:ext cx="2807474" cy="171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56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sl-SI" dirty="0"/>
              <a:t>D</a:t>
            </a:r>
            <a:r>
              <a:rPr lang="sl-SI" dirty="0" smtClean="0"/>
              <a:t>ejavnosti na šoli 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ozaveščanje dijakov o vplivu človeka na okolje z različnimi temami preko šolskega  </a:t>
            </a:r>
            <a:r>
              <a:rPr lang="sl-SI" dirty="0" err="1" smtClean="0"/>
              <a:t>ekoradia</a:t>
            </a:r>
            <a:r>
              <a:rPr lang="sl-SI" dirty="0"/>
              <a:t>;</a:t>
            </a:r>
            <a:endParaRPr lang="sl-SI" dirty="0" smtClean="0"/>
          </a:p>
          <a:p>
            <a:r>
              <a:rPr lang="sl-SI" dirty="0" smtClean="0"/>
              <a:t>obveščanje dijakov o aktivnostih, ki potekajo na šoli pri razrednih urah;</a:t>
            </a:r>
          </a:p>
          <a:p>
            <a:r>
              <a:rPr lang="sl-SI" dirty="0" smtClean="0"/>
              <a:t>namestitev nalepk kampanje z opozorilno vsebino v učilnice, toaletne prostore in na hodnike;</a:t>
            </a:r>
          </a:p>
          <a:p>
            <a:r>
              <a:rPr lang="sl-SI" dirty="0" smtClean="0"/>
              <a:t>primerjava porabe energentov v letošnjem šolskem letu v primerjavi s prejšnjimi (namestitev varčnih svetil, novih oken …);</a:t>
            </a:r>
          </a:p>
          <a:p>
            <a:r>
              <a:rPr lang="sl-SI" dirty="0" smtClean="0"/>
              <a:t>…</a:t>
            </a:r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16392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3.gstatic.com/images?q=tbn:ANd9GcRbeR8pMUeJw2kXsvd5Y43MU_PYtTyjWFXEsewWR_Ut2j__K5BU5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510764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encrypted-tbn0.gstatic.com/images?q=tbn:ANd9GcTo5e_fNYg4gNhdKbemRWmN5IgFVk5VZT5_4T4DkGQzWkLTRTnGj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93199"/>
            <a:ext cx="4241254" cy="596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11882" y="0"/>
            <a:ext cx="8305800" cy="1143000"/>
          </a:xfrm>
        </p:spPr>
        <p:txBody>
          <a:bodyPr/>
          <a:lstStyle/>
          <a:p>
            <a:pPr algn="ctr"/>
            <a:r>
              <a:rPr lang="sl-SI" dirty="0" smtClean="0"/>
              <a:t>Kaj lahko storim jaz?</a:t>
            </a:r>
            <a:endParaRPr lang="sl-SI" dirty="0"/>
          </a:p>
        </p:txBody>
      </p:sp>
      <p:cxnSp>
        <p:nvCxnSpPr>
          <p:cNvPr id="4" name="Raven puščični povezovalnik 3"/>
          <p:cNvCxnSpPr/>
          <p:nvPr/>
        </p:nvCxnSpPr>
        <p:spPr>
          <a:xfrm>
            <a:off x="4788024" y="3284984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098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Cilj kampanje: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3200" dirty="0" smtClean="0"/>
              <a:t>ozaveščanje </a:t>
            </a:r>
            <a:r>
              <a:rPr lang="sl-SI" sz="3200" dirty="0"/>
              <a:t>širše javnosti o pravilnem ravnanju z </a:t>
            </a:r>
            <a:r>
              <a:rPr lang="sl-SI" sz="3200" dirty="0" smtClean="0"/>
              <a:t>okoljem</a:t>
            </a:r>
          </a:p>
          <a:p>
            <a:r>
              <a:rPr lang="sl-SI" sz="3200" dirty="0" smtClean="0"/>
              <a:t>spodbujanje </a:t>
            </a:r>
            <a:r>
              <a:rPr lang="sl-SI" sz="3200" dirty="0"/>
              <a:t>k razmisleku, kaj lahko v tem oziru stori vsak </a:t>
            </a:r>
            <a:r>
              <a:rPr lang="sl-SI" sz="3200" dirty="0" smtClean="0"/>
              <a:t>posameznik</a:t>
            </a:r>
            <a:endParaRPr lang="sl-SI" sz="3200" dirty="0"/>
          </a:p>
          <a:p>
            <a:endParaRPr lang="sl-S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05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-14064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851648" cy="2808312"/>
          </a:xfrm>
        </p:spPr>
        <p:txBody>
          <a:bodyPr>
            <a:normAutofit/>
          </a:bodyPr>
          <a:lstStyle/>
          <a:p>
            <a:pPr algn="ctr"/>
            <a:r>
              <a:rPr lang="sl-SI" dirty="0">
                <a:effectLst/>
              </a:rPr>
              <a:t>Izziv letošnje </a:t>
            </a:r>
            <a:r>
              <a:rPr lang="sl-SI" dirty="0" smtClean="0">
                <a:effectLst/>
              </a:rPr>
              <a:t>kampanje? </a:t>
            </a:r>
            <a:r>
              <a:rPr lang="sl-SI" dirty="0">
                <a:effectLst/>
              </a:rPr>
              <a:t>Z</a:t>
            </a:r>
            <a:r>
              <a:rPr lang="sl-SI" dirty="0" smtClean="0">
                <a:effectLst/>
              </a:rPr>
              <a:t>manjševanje </a:t>
            </a:r>
            <a:r>
              <a:rPr lang="sl-SI" dirty="0">
                <a:effectLst/>
              </a:rPr>
              <a:t>ogljičnega  </a:t>
            </a:r>
            <a:r>
              <a:rPr lang="sl-SI" dirty="0" smtClean="0">
                <a:effectLst/>
              </a:rPr>
              <a:t>odtisa.</a:t>
            </a:r>
            <a:endParaRPr lang="sl-SI" dirty="0"/>
          </a:p>
        </p:txBody>
      </p:sp>
      <p:sp>
        <p:nvSpPr>
          <p:cNvPr id="3" name="AutoShape 2" descr="data:image/jpeg;base64,/9j/4AAQSkZJRgABAQAAAQABAAD/2wCEAAkGBxQTEhUUExQWFhUXFxoZGBgXGRwYGhoYGR8cHRwaHB8dHCggHholHBwcJDEiJyorLi4uGh8zODMsNygtLisBCgoKDg0OGxAQGy8kICYvLCwsNC8sLCwsLC8sNCwsLCw0LCwsLDQsLCwsLCwsLCwsLCwsLCwsLCwsLCwsLCwsLP/AABEIAMsA+QMBIgACEQEDEQH/xAAcAAACAgMBAQAAAAAAAAAAAAAABQQGAQMHAgj/xABAEAACAQIEBAQDBAkDBAIDAAABAhEAAwQSITEFBkFREyJhcTKBkQcjQqEUMzRSYnKxwfAVstFzguHxJFMWQ5L/xAAZAQADAQEBAAAAAAAAAAAAAAAAAQIDBAX/xAAuEQACAgIBAwEGBgMBAAAAAAAAAQIRAyExEkFRBCJxgZHB8BMUMmGx4QVC0aH/2gAMAwEAAhEDEQA/AO40UUUAFFFFABRRRQAUUUUAFFFFABUXiOOWymYhmJIVVUSzMxgKJIHzJAAkkgCpVQuLYE3VXK2R0dXRiMwDL3EiQQSDqN96cavYndaIicfEhGtPbfxFRkfLKhwxV5VmUqcp2O4PapZ4vYlB41qbgBtjOsuDsV11B6RvSnG8sm+GN+4CzsmbIpQeGgcKigsTM3GMkneIivV7gF1yc15CLi2he+6hibRmUOfyT2IaDJFaVDyRcybhuOW2BZyLajxZLsoAFq4bZOpmCesRqBM16scbtNdNsMsZLTq+YZX8Y3AoXufuyfnSduA3C7JAyhbhFxxKlrt8XgFC3A4ZI+KVg5SPSRhuXHW8l8381xbdq2SV0YKbmefNuwcQd1KbsGYFuMN7C560N14jb8EXmZUQgGWZYE7eYEr9Cai8R5hw9qwbxu2yuR2SHX7zICSEM6np7mtC8HIw9myl1fEsFGDFcyys/EuYGCCeumh6VDxPK9xkcLeQNdt3kuk2iV++bMSgzjLEnctO51pJQvbBuVaRPt8z4dnNoXF8QXFtlM6BszBTpmYZozaxrIIAJFMcJjbd3N4dxHynK2Vg0HsY2NKTwBs7nxBla9ZvRkMhrS21InNGUi2OmhJ3qTwPhj2A4Z1YEjKqKVRAOihnYgHsDA6AUpKFaGnK9jWiiisywooooAKKKKACiiigAooooAKKKKACiiigAooooAKKKKACiiigDAYVmoH+kpM67z0iTv061m3wtAQZYkGRMHUfL/J7606Qtk0mgmoB4Qkg5n0y9R+EETtuZOu+tejwxcoXM8AEb67zr67/AFNFINk4msTUROHKCSC2ubSdPNp26ax/6ryeGLES3xFpnWSIPTt+dGg2eMZYzMfOonaTB+E+X2O/y+nn/Tn188SCI10BaYB0Og0G3Q6RWxeFqPxN9R/xp8tulA4WoBCswlCnQxPXbf8AKqsVGr9BufvqG8pzCdco0kabtqTJ6CmlQl4akESdcp1jdSCOnoKxY4YilSC0rtJn/P8AyaTpgidWCwG5FL/9HTTV4AiJERM66b/8mgcHTqWOu0iNI0gCI0FFIexgTQTUK7wtW3ZtgNx0Edtf7HUQa1LwZYALufLB2g+sR/m++tFLyGxkDWagJwpBHmfT16TMbbHb2JqfSYBRRRSGFFFFABRRRQAUUUUAFc95r+0dbZa3hF8Rl0a5BKAjcLHxHpO096ZfahxR7ODZLbBXueU+YBskgNlEyTqBoNATtXE8O50UAkzt/ntVqPciUq0WIcy374Z7z4tiIGS3d8MeaQTCpsNOnXetmA45eQjIcQhnd77EeubOQPbSDWnhWBuQXuI6dACl4nLuWm2mm3Uj860cRxahQRduMkkMBcugERqCL0g7yI7U6JL5wf7QGTTEqXWdbiG2Soj8QRzO3v710LDX1uKrowZWEgjYg180m9cuK6pazIw0bIFOm2oUQddCNqu/2J4+/YvXMHd/VXJuWpdGK3Bq6gBi0MNdt1J6mpa8FrXc7JSfj/GfBRhbCtdjQMYUGJ8xHprH9K8c58dGCwd3EEElQAgAkl2IVRHXUj5A1wXD8Yum3cFy7ea6WlHaCylic0xpt37+lS3RaTbpFwTmbFXwrnEXTdDEvZw6qVFvUjQSNRGpYmofDOcQt53+9QNoQbjOAR1gnQ9xUvhnNNm1aVFzKQP3JBPc6ifenWLwOHxKrcv2VFzLMkEdJhiCJEHY1NeGO6ftImcJ5jxUzms3c8MlhrgF3JA2IHxbtBneJFXfh+NF1A4DLO6sIZT2I/wVyjmJUvgWVOQo4dmI8oAVwAI6gAfKOgo5Y5h8DEW/vblxGItsH1OUnRmM7gmfaRScunktR61o7BVe5w5xw3DratfbzOYtoNWY9T6KJ1bp6kgF9euhVZmMKoJJ7Aak/Svl/mPh+O4ribmMZQquYtK7Rkt/gSNYMan1JPWqbSMkdq4/xrE5LTqQqOJ+7M7/AMQ6diN/Sk6Y68SSWYdjnMxVe+z7i7JGAxxyqf1bEyucEQA3TXUA1ZeIYVkuFXaFG/XQHSPevPyuUWdmNJqianMN+yyrnDjQkNrp6nerpw/Hi4NRlbKGK+hkAz20Nc8weHRWS/eMKWy21gZrj9gOwGpPSCZitVnid1bzX2uBpcm3lUqsahRqTIyCJ00Owk1eHJJbfBOSCbpHVKjcRxyWbZuXGyqI19SYAA6kkgAetesDiRdtpcXZ1DD5jaqVztjT5izxbRgiosEs+skk6LBHr8PrXXOUlG4qzLFBTmot0Z4pzQ1xc1rEW7AkZZAJO+jEzoRr5Rp3NV/C8Qe7dKNiTmViwVmZgVbUwVXzCS0dgBVEXl/GXGJVXuW/M2cA6bk7+mgA16CrAvCbqCy9kswIEhADlKkiWBOskEjTbePxcfqE3tP/AId2HphppJ/f3ssNrmW9hsyZmmZUuS4AbsD5io+vTSrby5zWt5rdm4UN11Yq1qTbcJv3yGPwknqJMVSGIuPmvYLNcVQSWGa2RuPKSV1/eCiO4qeeFLfPi+fD3ljKqlc3lEAyNBK6eU+WCDvFcuHNPHLb998F5cePL2rna38/H3R1CvLuACSQABJJ0AA61G4ZiM9sSdQADrOsCqb9pXMnhFMMpEsue4N/KZCiOxIJ/wC0V7EWpJNHlNNOhjxrmmARZYRsXAzFfULBAE9T9K5dx3m3GreZMPiXvaAGV1BPYDSPlvpXjH8cKoqNmCsQuRZkzMTGpAHapOFwl4BkQ2o+IgZge8/Adj1Jqr7Ao3s8ctcycQuMLl25dRAYlAQrMBvlbcQNhpofWumcI5uUkLdYEROeMpBG+YbR1kevauXYu7j0eVTxEndWl9O4kGfYVF4hxi4jxeQKobV2OWfUTqTHQVKafJUoNcH0QrSJGoNZrn32W80Lf8TCs8vbUOo1PkbeCR5lBK6/xV0GmQcv+1bGLbxNgXBayNaaPEIBkMJC5jlEyoJ3E6VT2d7S50TCiRmBV7DSveA5Y9dq6T9rHK5xmEzoue9YJdF1lxHmQQRqQAR6qK4Il4LlZ7ejOZGYLEROhEnfUb1rF6IcRvxziWQqw1R4KgXNspnLEfhYmDrW7BYnE4pgEtu9oQcss4gdFGuny2ppy3yf4g8XKt1XGZE0YKu+msj1+VP8Vws+GETBYncgi0fCkf8AcjEiRtpvpNT1W6F01wVu7+nlCv6G/oBYEe0HX/mvPJF1/wDVsGothZuvIC5cpFti6+hGoj0ox3DVcEWsHigYI8TOxyup2I8KDqCCZEa1bvsd5Z+9fGlXW2M6WBcADEsZuXAOg0yiN5b0JJaCKssH2xWM+BXeBfQmADrDZd+maKoXD+VFdBddnVigdgFJ1jVR5h5vSuzcwcLGJw9yy2mYaHswMqfkQK49jOZkDNh71p/Etki4CoEMO2mukQRuDI3rN/uapP8A1GeH5Tt2nD5i+QqQCsKSZgTmIJHXTtUPmnjj2/KsFiIA3liI0HYdz3FLU5juwyKtpEADJlBBzTuQSR20n51v4NhbF11a46m9EAEEesCelZ452tqjSWN3vZt4bi7steJgIrEhvMIbRQdD17esExW65zMInwLTa/uLMTAjy7x61jGYa2Lg8Qnz29AJMDMw1EgAjLAPbN3pvyzwS1iMSFtghLLW7lyVnN5cyoSV3JIJAbTKO+rbt0hqKStovvNak4DFAaN+j3frkNc2w6ALtGUACf3SAdPXqa6/cQMCCJBEEHqDXHONYhcHd/R8WCCk+DdiVvWOkkDR1ACtOkgnqKU13IiSeGcBt4hzaugZSpn/AMT1pHytjeLsGtC1auhCyW7mJBlQCR0MsNNJHzq0cscfwlx/DsObrqGYlAxVFA3ZiFB22E/3qRa4g94uqnJbXZRABPc9Sd+v9qxnLp0aQi3s55xXg3E8PihiscjX11UujFlQN+6AAUA9BHrVsws3bCssGImDMaZW+Ux9RUXF37ltyM5jYkf370cGs4m1iLIsW/ETEPlcHZFglnPTKBPzMDeCr69FpdGzq3LSkYa3P8X0zNH5RVNvWxL+IoaLrFcwmGBOsHrqa6FZtBVCjYAAewqm842fCbxI8jneNm7fPf616fpaXss871PU/aj5INjixLqrkKNYMwNjHsdq3vxHD4a5c+8Rbt4S2ozSBCttoe0kTVS4pxbJalRmdmCosTmZttNj3+VReEcPR0LXALtwDVQ8DOdSpKyTGnU7xWP+SlSUIrfnwdf+Pwxbc5y0u3ku/EME99QQ8tlylvKDlMkNnjo22vSdarXL/DjiMTdtvxFHCZvDtWrqs7R5ZbdQYMeU1KwYzW1tW79/BeGgzSqMjhp3NxCA07gHad9DVaw3Kt+4BcxPhFrt3zNZvKLgIykIMqMoYwfhLHWTBNebh9PFW8jT1738qOrJlk5JQVNPXb+jrXJ9l0W6lx87B/iyZDrsDqZgdRpXOvtN4RcvcQfS7lNq2FywBpvB3mQfrtXVOXeFLhrK21BB+JpZnJY92YkkxAmelKee+Am/a8S27W7qDRxOg3gjqpO+mxrtxQ6YqJy5JpybONXeBTbK5XFwL4iPeeZEkSAP7dCN6bcnXchm65UgL4iZCMhHxuSPKyHSIHb3pbxHG4m3ew7tay3LDMbgRSFe0x3yqpMEZoMR5o0iKtN7hy420t3D5VhQVfMDNsklVZYOoII7gjTsdqTIcmhvax1l8QMgJBHQQWkgZokaE6T6ipHGOC+LotncQAcpk6yCJjUA79q5/wAS5quYIfor2FR8kZiTJBY9QDrp8Q30O+1hwPH719EFmcwGYhEIyQYG5M6bmBvSSCTSJ3IfA/C4jnNlrLrZdIB8rJI6ehj8q6nVc5Qwl7Kb+IdmuOIVTpkQE7D1OvyFWOhiuwqhc3/ZhhsZd8cE27m7AE+GxO5I/CxjUjfqDV9rTiVcgZCAZEyJ06ihAcu419n/AN2qnx9AfJZUMpP139xVT4Xy3jUfJY4RbKhtLmItIX0PxS7gdJgCu5eBf/8AsB8vYAlvpEdP8mtaWb7CfEAGmgiesyQO/aqTruRRW+XOUb5lscMIQdfCs2FBk9Wfqe4A+dXa1bCgKoAUAAACAANgB0FaMHbuCfEYMIUCBGo3PzqVUspIKrPN3JVjHQzTbvKIW6u8fusPxL+Y6EVZqKTVlJtbRw3iv2c4yy0onjL3tsNvVWg/1qHh+W8dmXLhbwZTIJXLqNtSQN/Wu54u3dJPhuF0AAInXWTt7fnWhrN+ZzggEaDTvvoJ0I+m1T+EvJp+Yl4KBwnkPGXnS5jLoQAyyiGYgGQoy+RRJPfc6da6Rw/ApZQJbXKo+p6ST1PrXvCqwUZyC2skbbmPyit1NRoiU3IKX8Z4PaxKBbqgwZU9VO0g+2hGx60woNDV6ZKdHPOCchthMXde3lbD3lIIGhUkQdD022PyqN/oeItuxS2/tEqT3/8AFXyzYvAQbgOhA06xodp39aHt3tALizJOoG3l0iNRM/UfOJYIvuWs0kU7AcqX7ut4C2O5Mn5Af3q6cL4YlhAqfMnc1rt2b8+a4IBGwGogTGned/ypjVRxxhwKWRy5CtWKwy3EKOoZWEEHY1trTirbEDI2UgzPyOntMVSJOWcyfZhiPE8XB4gwuqI5IZD/AAsIkRprGhMzXvgPDcWx8PF4Rwwj7xTlDaRJNtu0jXvXRxYvz+sEeXoOnxTpsT/SsrbujJmuL0zafEZOm37vbtVb7u/fsp5LjVe58NfIpuJ5QJYNaR1J0jxFRADqSTlL+0TuasvDOWbFm54oWXAAGsqncoDsT1O5ipV7DXzMXQJ0223j56gn2rZbtXgyy4KycwjXrAGnt+dZLBji7ikH42Rqm2TaKKKskpnMfJzvc8fC3FVwpXw7gm2QZMAjzLqZ6/KuTtyrxfBu3h4RmQuWItMHU+o1JA9InSu/XrN6SVuAAxAgaDrrl3279a1vavDXxVgSTIgfi9NBtvO3zqviI4Rg+T+J4gl2wjIxBALlUyT1GefpBq/cg/Zk2FPi4y8L13cIs5B6EnV9ekACr2MPe0PiD4VDaCCQSSRppI0/wVhLN/SbikyJ00jTbTff8qHsSGFFFFSUFFFFAC7j/EfAsM/4tl/mO303+VIeROJyGssZIl1nsfiH11+Zq1X8MjxnVWjUZgDB760j5PwyHD23KrmBeGgSPMw332raLj+G1Rm0+tFhooorE0CiiigDTjMSttGdtlBJ+VUvlPjZOJcXDpeM+z9B7Rp8hV2v2VcQ6hh2IkaelJeE4S217EyinLdXLoNIRTp2rWDiou0ZyT6lQ+ooorI0CiiigAqgY3mL/wCcLgP3aHw47p+I/XX/ALVq/ETSHHYK2MVhkFtApW9K5RB0TpFa4mk3aM8ibWh8jAgEag7VmvFq2FACgAAQANgO1e6yNAooooAKpPOvFyLqW0MG2Q5/n/CPkP8AdV2pFx/C2wbJCKC2It5jAkzMz3rXE0pbIyJuOhnwzGi9aS4uzD6HqPkalVqsWFQQihRMwogT8q21m6vRSCiiikMKrXPHEclnwgfNc0P8g3+u31qy0o5lwyfo95yq5haaGIEgAHY1eNpSVkzvpdGvlLifjWBJl08revY/MfmDTuomAwyKoZUUEqskAAnTrG9S6U2m3QRtLYUUUVJRiiiigApJyd+yp/M/+407pJyd+yp/M/8AuNWv0P3r6kv9S+P0HdFFFQUZorFLl4XGX714XYT/AJ009qaEMq8rbAkgAE7wN/eoR4dIWXeVBEyZIaN/pWrB2lLMq3HJtnKwJMSVEb6HQz706CxpRSz/AEneblzcEa7AbAegOvvW/wDQTEeI/wAWaZP09vTalS8hbJla8QSFbL8UGPeNKhjhx0++uSJMzvIgfIHWO+9ZbhxKlfFeC2bfWIjL7UUg2eC98HYH216j0HQnX02HXWj3iyl0AgqJAk7NnYaGASF07de23/TTEeLc26Mf+f8APfWtNzDqtxU8W4GfxGUAmO5+hYHXfSr0Ts9rev5Yy+eOwifKd5A/eH0+bJWkAxEjY1Bu8OzAA3HjKFOu/Qk+p/ztXhuFkiDeuagg66ax8/zqXTHsZ0VAt8OifvHgqRE6CSTI9dfyFejgTAAuP16mTMdZncfmaVIeybXl0BiQDBkSJg9/eoX+nHpdubzvvrJrVirS2wga7cGZgikEklmgCf8A+Tv3NOgsaUVCTAkMD4jmOhJg14bhun625PfMe4P9BH1pUg2T6KKw7AAk7ASaQzXicSlsZnYKPXqew7n0pJxTma0iHylxtB0BnYGe/aJPQGqzxnG3L97MGKgAkDSBqIG3WCT7VB/R7jMCb5LA+UKiaTAzazr6wYFOjhn6pt1EvOD47IHiKttoHlzgx6af0pphsSHGkj3qgoDbtt4rkAACWad9DAAykn+X5GmvBsIouI1uVmJXefct5hp0BpF48z0mXCs1is0HWYooooAKScnfsqfzP/uNO6ScnfsqfzP/ALjVr9D96+pL/Uvj9B3RRRUFBRRRQAUp4N+uxf8A1R/sWm1KeDfrsX/1R/sWqjwyXyhtRRRUlBRRRQAUo4h+2YX+W9/RKb0o4h+2YX+W9/RKuHPwf8Ey4+Q3oooqCgooooAKg8WwwcWyXCBLivJ65Z03qBxvmNLRyIym4dNZKg9jl1n0qn47mG47qSFYRB0aJ95gDQiBO9Z/mMcZbYOLaLtiOYbS6Lmf2ED6moF3myP/ANX1b/xVG/8Ayq2rgXVZVysc66iVPw+hI27kVEu8fW6fKMo/ORM/KtnlwRj1ck1JuuDoVnnS3+O2y+xDf8U4w3EbOIUqjgyCCNmAOmx1rkpuzsfmfrUrAWL11stsMW0/V9PXMPh95rP8fHJ+ymTPrhzsZcRsNYuZbvkBMBj+MdMvy+Y7UHiEfq8hjQk5gdNhrrPyq8cNusFW1iXtG4fhXMCzACdR1I9KlHhNiZ8G1P8AIv8AxWnVZy/ln/q/6OZ4Jbl26rG29xgdApS4tsnqR5SG6TBgfOug8G4SbfnuHM/p8Kj0Hf1pFxjnEWybeFVIXTOfhnrlURI9ZpOedb0iboAHTKp+vl0H0o6WZQy4cctu2dMrNV7lTmZcXmWCGSCSAQrA9Vnt19xVhqT0YTU1aMUUUUFBSflO0y4ZFZSpl9CCD8R6GpfEuIC3aa4Bny6BRoSZiPrUHEcbgTEe4PTUz8qyn6mGNdL9/wDIq3Y7oqpjjl5VGZlLHUjLoJOi7SSBE7Vpt83XAYa2jD0lT+c1eGSy/pE5pclyopFh+bMMYFxxaJ0AuEAE+h2+sU8UzqKtprkaafBmlPBv12L/AOqP9i02pTwb9di/+qP9i048MT5Q2oooqSgooooAKUcQ/bML/Le/olN6UcQ/bML/AC3v6JVw5+D/AIJlx8hvRRRUFBVf45zBZRjYzuHiSbYBKjcjXSYHvrUnmfjQwtrNu7EKi9yevsBr9B1rkv6Rndic4Ys7TuSTHU9etZZJNaRLlRZsVhMCzy126rDuoAneRqAem1RUwVlyQuIZZ1i5h3gjUzIJB9x2qJexhYw67wsGAIMeYmYHTX8qkJaZSXVlMCJVlbJpqDkJIgGINebllXa/v3msELuLcuOY8O9gmKkbu1onsGDKZJ9SN6WDlzFKpIw5uetpluqR6C2xMH2G9bcYVCl2vvcIGUsttXYTEA5inkiZmfqBUnlXlC3dLYvEA2sLa8xcShukHYZTmAkCe8gCTMb4Kkqr7+JpJKibyhyzduzdvk2MOhLOzSpYj4gA0ZV3lj/6mcY52RV/R+HxbtAH7wfE0blZ6fxHX2rL8wLxQ3sFcBspdE4VhoUdPhD953jbp2Nc6XDNYYpcUhllHBGgdTHaTrrOxmumlFaObJFxWh1heIOHFzMfEDZgxM6g942ruuFvC9ZVxoLlsER2Yf8AmvnQ3iRACgbamTp6Cu7ch3M3D8MTH6uNNvKSP7VuuDg9I3+JKLOY8b4TewrFXsuwGzIpKMOmoED23r3w3AXbgAFli24XKSo+ZGUHudKt3NX2gizcazh1V3UwztORWG6gAgsR11EHTWq4v2iYzvbJnqgCx8iD85rX2mjjmvT4511P5fUvfJ/AGw6s90jxH0gbKvb1M7+wqy0i5Q5hGNs58uV1bK6gyA0AyD1BBp7Wb5PYwqCgujg0Y3FLaRrjkKqiST0FKMFxs3VDDLDaggyNfpSf7UseFwzWjP3iOSBoSAVEAwdZadulL+BSli2oVgFUBhEsD/FI76RXm+rzyi6i6NL2WbC4hMSuJskZjauKDO5lEuA6bGSQCOopL+ivCrfZUGYBTddAxUSSYkmWgaawAw0qZy7ZTDtdvOQHxV4nXSLdsZE0/M9s/pSbm7hps37TqDk8xBmZ7JuOp+k0sijKCb3S3+3dCbGuIsAsR49sCdgpY7QZ2EzS5cHh1Ym5fuOFjyogVZ16yWI071XrfFbniwbqgBIygg+eYG53/udJqXbc+YEfEBB/5+prX0snFa0VjipvYys8N4ejPcZbj+J0dVIAY7LrI333prwRksSlm8wRMzeG1slQokwIaRHcdutcvx/GsVdfwcOtseGp8TMdTDRp2HtPTWpuDwV+44uNdZn/ABAMiqCd9l+H39K61Nvk0qPZHZuHcXs35Fq4GKxI1BE7aHWK1cJtMLuJJBAa6CpI3GRRI761y+9wC9YUXbOIKYi2wYTcLrlgkq0AKQeo1GldE5P5otY60WQjOhy3FE6N3E7qeh+XSrUuTOUdj+iiikAUUUUAFKOIftmF/lvf0Sm9KOIftmF/lvf0Srhz8H/BMuPkN6w7AAk6Abms1TOduZXs3rFiy0MzE3DAMKFJC699/p3qBt0KuN8SF65dZ2IVYCiRoELHrsTAPz9qT4bE2yIAljusxI0110Bkb1LxnMeLDXlVyQp0hUMeh02qDhObcVmguh2kNbTr0kKNa55wszjKnZIvHzkknyqPKBmaNOv4j/mteeINZyq4EoxgMDIk67RO4qQOM3jifCc2INsOC9q2ZgTpEMSJG8DrPSrBieEeIALVjDtLSzS9vysZcgodD1jYkdJmuDJiUpJXydaWhNwfl83boaclhQTcO07EiZ39ems1G5p4quIIspC4a3AQCfiXTM4GqjcDMPWdac858xrgbForY8TDNmXRypFxTADTqV31knTY1zTiHMdm5cS9h1uWr5Oq+VlCnTcmM0DedJq3CUV0pe9r74DVm/jOFuYaLiKNHGV82zrBEjcax9Kbc+sHOHxaiFxVoMwPS4gCsPeIH/bUTivErt20gukXGIZlKXldhlE5hlJAWCQT6eoNeiPH4E2rA4XFAgky2S7012E3fyrp9PJuNSJzbRVboB7RvrFd9+z5I4dhttUnTbUk/wB6+dwjFlRYLuyooGurGF3HrXdOceYTwvB2LVoBrpUIhb4VFtQGcjr0gevpXWuDzsa6JSm+Cpc08hYpL1x7Cm9bdiwykZ1zEkggkbE7iahcL5Dxl0gNaNsTqbhCgD5En6LVexvHsbdPiNir5kzo5RI20CwBVs+zPm7FHFphrjtetXMwlzLKQpaZ3jSO3tWltI4lj9PkycPZ03lXgCYKz4SksSSzserGB9IAFOaxWazPYjFRXSuCg/a9bK4dL4I+7bKQRvnZY6wII61W+F4wMB5iGjYHNJPX0Hof/fUuOcKTFWLli58LiJ6gjVWHqCAflXGuK8Ku4S4RcJlFMtBhkUfEDJ0gTHQ15/q8V7IyLuW3G3DdweEdZg226kAEEBthuNfpWMFxu2wODxh8S0FQi9BlGYnLO8DTytMjYyNaS8u49r/BpVVzYe6TC6/d3Jk+4ZiT/KaXYk5blxpCjOAVzqSCFzGexM/lWc7hkbXdf0Lhjji/L74Z2uqDcV1AS5bBYHYL5Q0BhodAZEwa3YjCu4zXgMIkL5sQ6oX3BAQFmiIAzATrWv7PuYznxVmwWYi2z2rdwnL4ialRH7wPQDY71GwGP4fduPeK3LOIaDF64xtZhMZbkHKNdmAHtXXigkrRtjdG3B8EwMgKbt1gYL2LQtpOkAs3l69BO1OcLYwlsZksnUeZjdIOok5ssZhtodJIpD/qr4dXW5YcWyxZLkhrQns6ZlOpMehG0VHt8ZsXCM90qu5GUgE9hHX1M7b1rs3Sj5LGnFGuZvEs4RPIciMc73I6yzALb9wT9aod/nDG4W6Xs4bACJDPh8NJVZ1DMpB/Dr6j0pzxRMPcfxLV5ZP4SWDAwB5CR1j4T8qa8P4bixbBVNDsbsWxB/mg1S40Yyvq3wW/kjnSxxG3NshbqgG5aJ1E/iHdD3+sVZqoXDOHKrAvcsWnUEzbYMQsrMEIoGsdTPyp1geacOqBbuKtu43ZVKg9pEmDG/T2pqxOkWOivFm8rqGVgykSCpkEdwRvXumAUo4h+2YX+W9/RKb1ov2UzC4wEoGhj0B+L+lOLoTVkXmDiq4aw90wSAcqkxmboPbv6VyDimL8S/ZulpzOxnpmJcEb6RER6elWnjuPwuMfxP0ooqqVRWsvAkjMTqJJ01jTTbWlOJ4RhiyEY1AyMWGa26jr1Gn4qz/FjxZlJ2zxddcrOBmmxbJk9WAJ/wA9aU4m4uRnSPwsRG8FhHp7egqyWeDBlEYjDN91lHnI0BABgj0NLzyhiCsg2Bbg+JcNxTbtga5jBkxvGnuKxyPaoqL/AGEVrC3cTdW1btB7pKlTsiqBLeIeizEmNY6kgUcz82m0BhcFcIRCPHvJmm84hTkkkrZGyqDr7as8xGIQ2/0PBsPDgC7cYOLt8jvppbiYWdRp6Gs3+VBb8zsGP7kxM/wxOnb0pSlCN2UnLsNOHXnxXBsUt3zvh76XlLSTkfytvr/9lUq+coAVfNuZAHm6DtuZj1rqPJlgLaxlsrIfDO0MuUNknuNvN+dcp4oYuE+U/E2kEA69BpNKEupKkX09+4wveM5V2Ylv3m9I2gTsR6aVcOU8C/6DxS2xVs1lbgiSA1vOY1A10X6Vz9cWuUSNI3M6b/lXVfsk4Bfe3iHvi4uHv2jbXMSrMG3ZR+EROunSKuCdhN9iF9kXKbXL/wCm3f1duRbBG93Yn2TX/uP8NXLne5wzFJ4OJxdpHQyrLcXMjeu4g9Qf6waifawt2zw9UwqlbIYLdFvTLbgwDGoSYk/Xc1wiwR0yqPQhf710JHHln0Lpqzq+H+yfxgHt4+29o7MluQfaLkT86vfKPJWHwAJt5nukQbj6tH7q9FX236k1VPsR4RiLSX7txWt2ruTw1YmWInM8HYRAB6+wE9QpsvDigkpKNBWaxWaR0GKWcxcCtYyw9m7IDKQGXR1kRKnv+RpnRQ1YHH+EcDxXB7yrd+9wJDW3uIIAtv8AiuCZVlIUzqIzQZ0qvcdwj4bEYmxeuTmbPaZpKtbZMqsPrBjsa+gSKT8f5fTE2wgPhMvwOiqSo/dgiCvpp8q58mG06CkfPfAlxNjELftQCl0OCTowAgjXzQVJG0we9dD45gEZRirCzZumcsfq7pksjAAwJJjpqf4a93/s8xVtpV0uCd18rR3KsY+hrRh0xeDYs1p2tkRctlWKuv0OvYjb8qUHLiSNYJLgXYRihPhMyEiDlbL7FoIH8JnTrR4tt2Pj4dHB2YAWHDz8BKZR82B3XfWpnEOBjEgXsJcuPGpsEgXkHYa+YfxDXbc0t5ixYQo1q28GQwMBkZYEEMev+b1o9KytN1RaB4S2kbDE4VfhuMtnxXR9oe5mzqhkEMFAg9Nq12OHFXw184i3dy3mS8bzkHN+HKboBzDeNJgRNIuB8QuMPETKhzREfFOpBAMASSpXqB2irGuD/SEe3csOhuFSTZDNbLL+LLoUP8p6bVKn1cD6KJfFeEC7nTwnIzEqbTZvhM65fh16VXcNy1iFlTbcjU5ihDE6mDKGRqI2+dbrv2b4oXWuWWsWy8lm8wL5iGlyRm31gbzFWbg/JN1TOJxbP/DaBQD3JYk/QU11rhf+kTUZLZU8JhcdYP3FvEoNAAEuEaQNQZX8quvK+L4jcZv0m2EUFYLAAldc2gMztuBTrhvAsPY1t2lDfvmXfX+JiWj0mpWPxPhW2uZS2UTC7n2q4xadtnP00byY1Ncy+0LmV3RfBYfo5OpG7spjcHRAYPqfQaquM884fFkq745En9XbWyFaCZBOYsfmenSvWOxOCGGw7fo9+4js+XNdW2Qc0HMyjYx0qZTu1+xEp3wVgYu48yofQ6zrE+mrDpNNOE8IxOIEWbbQPxSVTTuWEHQ9ydPSpDcXt2bZuWMHh7Z3BcG+57FXZonbWCPXWoXFOLYm6oN6/cM/h8ypqNioUJoevqNe/F7Hb7+/cTRacLZw2Hypeui9dXMDbtnyLOsXHInruBOu1S+F8Q/SbWLDEJZ/RnAtpCqo/e7lvU1QsNx8KoRpYCZIYgg950kbafnVv5Vw5bCYp7asfGK2UlW1G7GI+EA7jTSn1Tb8JL6GuNo55iOKXcNdyIWy6abEr0JG2q0zv4i3e8O0txzdOtt51MAkrmYH4j+fuauWN+z3x8pNroNc2QgRsesVMwn2X25GdgiKQQtuSTHdm/sPma26OtJpbopOS0Vr7NVNtsY9xELjC3C7dWiNGMdY6dqR4bknE465nw2GNi041N1z4a6RmQ5czKZMAA9ZI0A7hwXl3D4UHwkgsAGLEsSB76D5AU2raOKtspSlVMo/Kv2ZYXChWugYi8seZ1GQEdVTUT6mT6irxRRWiVCAioScIw6tnFi0G/eFtQfrE1NopgFFFFABWaxRQAVEx+P8LUoxEbjbXTfb/wBiplFNALV4kxJi2dDrAJnQmAe+319q2nHEAHw31nQAyIj/AJ/I1NooteBUyBhsczEBrTLJ3gxtM7fKp1ZooYzWbQmYE941pYMSjebwCZjzZJmdtY2H+aa03ooVAKreMjaww0GyRrBmdIGw69a3rjjB+7fQqIg6z206VOoo14FsXDiLRPhOPUjbSZPpXhOJMdfDaIn4TJ06ETqTTSina8BTPFtpAMESAYO4nofWvVZoqRiXjHC8KQGu4azcLMFlkSde5Ipe/BMIwVf0FYBAA8OAuYknSNI1PuatVFFLuhNWIm5PwJIJwtmRsco6V5xfL2DUD/4dt5MR4YaOs7HrT+ikox8BSEGGt2kjJgwsjXLaAgyP4RpvU5OIHL+quDTbKdx02/zSmNFVrwFC9OInSbVwS2XY7SNT2EEfQ9qy/ECCQLVwxOoGhgxpPtP071PooteApi08RaSBbYER0J0Jif6x7V6THtlJNtyVCnRTrm3AnqOtT6zRa8BTIF7iOXTw3JyyQBPUiNPY/lXg8QcD9U5Pm2UjaYHudPemVFFrwFM1Ye5mWYI1OhEHQkVjE3SokKW9B7E/2/MVuopDFh4i8fqm03EHXQnQx3AG1SbGLLNlyOum5EDTT+v/ADtUqinaFRis0UUhn//Z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" name="AutoShape 6" descr="data:image/jpeg;base64,/9j/4AAQSkZJRgABAQAAAQABAAD/2wCEAAkGBxQPEBUSDxQQFhIWDhAYFxEYDxgYGxUcFRQXFhkYGBcYHSgiGBwmHRcVITIiJSkrLjAuFx8zODMsNyguLisBCgoKDg0OGxAQGjckHSUsNzI3Li82MC0sLC0sNDcsLC80LC0sNyw3LCwwLiwzLCwsMTcsLSwsLCwsKywsLywsLP/AABEIAKsBJgMBIgACEQEDEQH/xAAcAAEAAgIDAQAAAAAAAAAAAAAABwgBBgMEBQL/xABLEAABAwICBQULCAcHBQAAAAABAAIDBBEFIQYHEjFRE0FhcXIIFBUiMlOBkZOx0SM1QlKCobKzFzRDYoOSwiQzlMHS4fAWVHOi8f/EABoBAQACAwEAAAAAAAAAAAAAAAABAgMEBQb/xAAtEQEAAgEBBwIFBAMAAAAAAAAAAQIDEQQSEyExQVEVUgUzYXGhMoGRwbHh8P/aAAwDAQACEQMRAD8AnFERAREQFCPdMeRQ9qr90Km5Qj3THkUPaq/dCggtERAREQEREBERAREQEREBERAREQEREBERAREQEREBWt1M/MdJ2Z/z5VVJWt1M/MdJ2Z/z5UG6oiICIiAiIgIiICIiAoR7pjyKHtVfuhU3KEe6Y8ih7VX7oUEFoiICIiAiIgIi5qalfKdmJj3u+q1hcfUAg4UXrf8AS9bv7zrbce9Jf9K8+qpXxHZlY9jvquYWn1EIOFERARZaLmw3nmXpxaOVjxdlLVuHEU0hHr2UHlou7WYRPALzQTxji+F7fxBdJAREQEREBERAREQFa3Uz8x0nZn/PlVUla3Uz8x0nZn/PlQbqiIgIiICIiAiIgIiIChHumPIoe1V+6FTcoR7pjyKHtVfuhQQWiIgIiIC9TR3R+oxGcQUkZe87+ZrR9ZztzQvjR7BZa+pjpqdt5JHADg0fSc48zQLk9SthoborBhNMIYAL2BkmI8aR1s3OPDgNwCDStENSlLTAPrz3zNkSzNsTT0NGb/tZdCkmnpoaVlo2wxRgczWsA9yizTrW7ybnQYXsuIJDqpw2mg7iIm/S7Ry4AqLXGsxWU376q5L5jx5Nnn3eSweoILQeH6W9u+aa/DvhnxXNUU0NUy0jYZWEbi1r2n3qtP6OMS2b94y24bUV/wCXbXRp4q7Dp2MjFXTTue0MjG1HyjibAAeTJc5Z3CJS3pjqWpalrn0H9nmsSGXJiceBac2dbcuhazoRqRfJaXFXGMXypmOBce28XDeoXPSFNeBRTMpom1b2vqBGOUe1oaC7nsB6umy1vT7WDDhQ2AOVqnNu2EOsGg7nSO+iOA3n70Q9vBNGKSgbs0tPDGPrBl3Hre65PrXZnxqmjNn1FO08DMwe8qs+P6X1uIv+XmlIJ8WCMuYzq5Np8f7VyutBojVuF20zwOkNbf0OIKpbJWv6p0XrS1ukLTQ1kM4sx8Ugtua9rvcVq2k+rHD8QBLoWxSn9tCAx1+kDxXekKvlRgtTSHlHRTREftWi1vtsOXrW3aI61aujLWVJdU0+QO075Vo4tkPldTr34hTW0WjWJ1Ras15S1zT7VvU4Qds/K0xdYVDQcuAkb9A9O7p5lpKuZhmI02KUvKRlksErC1zXNuN1nMew7iNxBVc9bWgJwmcSQXNHK48nvJjdvMZJ35XIPOOrOyqP0REBERAREQFa3Uz8x0nZn/PlVUla3Uz8x0nZn/PlQbqiIgIiICIiAiIgIiIChHumPIoe1V+6FTcoR7pjyKHtVfuhQQWiIgIiILCdz5oyIaV9dIPlJ3FkZI8mNhsSO04H0NC+td2l5iAw+ncQ57A6dw3hh8mO/Ntbz0C3OpJ0coBSUcEAyEVNE3+VoufXdVixmqfiOIyPHl1Fbst6A54ij9Tdn1INm1ZavjibuXqNptGx1ssjM4b2tPM0biR1DnU/4bh0VNGIqeNkcbRkxrQAPVz9K+MFwxlJTxU8QsyKJrB6BvPEk5+ld5AXw+IOttAGxBFwDYjnHAr7RBrmnmkrcLonzmxkNmRMJ8p7tw6gAXHoaVW+go5sSqj4xdLI5z5JXXIFz4zneuwHUAt81+4mX1kNMD4sUHKEfvSuIB9DWf8AsV96uMNEVJypHjzOJv8AutJa0dWRPpWrtefg45t3bOy4eLfd7PXwLAYaJloWjaI8aUjxndZ5h0DJbJgtAKh5a4kAMJy6wOfrXnrYsIwaVo29vkyW2ts7RseN/QuFgpfPl1tG95dfaLVw49InTw14ixI6SFpmluhjJmumpWhkwzMYybJxsPou9/3qQMUwt9OfG8ZpOTxx4HgV0VStsuzZPE+F5rjz4/MIs1c6WuwurBcT3tI5rZ2HmzsJLczm8/RccFYHS3A2YlRS0z7Wkj8R31XDxmOB6Db0XVeNYWGiCsLmgBszNu3717P++x+0py1T4qarCYHOJL4w6JxO88kdkX+zsr0+LJGSkXju4GWk0tNZ7KpVdO6KR8cgs9kjmuHAtJBHrBXEpP1vaDVbMQqaqGnkfSyPY8SMAdYuY3bu1p2h4+1mRZRgrsYiIgIiICtbqZ+Y6Tsz/nyqqStbqZ+Y6Tsz/nyoN1REQEREBERAREQEREBQj3THkUPaq/dCpuUI90x5FD2qv3QoILREQF9wOs5pO4OaT618Igu3VZxu2eeN1v5Sqs6CODcTo9vcKyEG/G9h/wC1lZDQrFBW4dTT3BL6aPa7QGy8fzAquOl2Guw/Epom3BjqeUjNuZzhLGem1wPslBaoLK8jRXHGYhSRVMdrPYNpv1HjJ7D0g3C9dAREQVw10gjGZb88FNbq2Le8OW36Ikd4U1v+2j9YFj9910df+Dls1PVtHiujMLzbc5pL2esF/wDKujq0xUPgNO4+PGS5o4scb/c4n1hc74pSbYdY7S6Hw+8Rk0nvDeqFt5YwfOs/EFIKjqGQscHC12uBHoK2atxeRlNFKNjaeTe7TbcTkL9C1Ph2auOl9fu2NvxWveun2dvSRo72f1t/EFpa2PSatcA2Pxdl8YJyzvfmWuLB8SvF83LtDJsFJri1nvKO9a1uUphz8nP6tqP/AHXsartYFJhdG+Cq5fbdVPeNiIvADmMaM78WlaVpxi4qatzmm8cbdhp5jsklzh1uv6gt8wDUwZqZslVUPimewOETY2kMuLgPJzceNrLtbJSaYa1ly9pvFstphJ+jel9HiQ/skzXOAuYiC17RxLHZ26dyj/XFq0jnifXULGsnja58sTW2EzRm5waNzxmct/WovxWgqMIrnR7WzUQSAslbuNxdrx0EHMdJCsxopi3f1DBUkAGWBjnN5g61nDqBuFstdTRF7+nuFto8TqoGeQyofsjg13jtHoDgF4CAiIgK1upn5jpOzP8AnyqqStbqZ+Y6Tsz/AJ8qDdUREBERAREQEREBERAUI90x5FD2qv3QqblCPdMeRQ9qr90KCC0REBERBOHc9aVgbeHSu3kyQXO/zjB+IfaW1a4NCnV8QqaVt6mFpBYN8se8tH7zTmPSOdVsoqt8EjZYnOZIxzXMeN7S03BCs9qx1iRYvEI5C1laxvjxXtt2/aR8RxHN1WKCHtAtNZcImNgZIHkcpBe2Yy2mX8l43WNr7juFrA6OaXUmIN2qaZhdzxE7MjTvsWHP0jJazp1qthxBzp6ZwgqTcuOzeOU8XtG537w9IKh/GdAcQpHfKU0jg3MSwgyt6wW+MPSAiVorrw9I9LqTD2F1TM0OsbRNO1I7oDBn6TYdKrRy1b5O1iPZ26j3XXo4PoFiFY68dNI0OzMso5JvWS7xj6AUHNp7ptLi0ouCynY75KDebnLadbynm9rDIXsN9z4zo6jDqhpe18M7WtcA5u9rhcXHO0jIjrG8KctBtVsOHubPUkT1Izadn5OI8WNO937x9AC2TS3RGnxWLYqW2e2+xM3J8d+B5xuu05GyiYiY0kidJ1hGWj+mUFUA2QiKb6jjZp7Dtx6jYrbp60yRMjsNll7OHP8A8uoy0i1T11KSYWtqYr5Ojyfb96N3+RK1V1LVweIWVsdvo7EzPuFlzL/DY1nh20iezoU2+eW/Guic8ZxcOAfMWMa1ltousOvNRppbpsJGmGjJ2TcPnsQSOdrAcwD9b1cVrtJo9XVbhydNVyn6zo35fbksB61IuiOpp5cJMTe1rQb97RuuXduT6I6G361kxbBWt9/JO9KmTbJmm5SNIeDqm0KdX1DaiZv9kheDnule05MHFoIu7qA4qwlRO2JjnyODWNaS5xNg0DeSeZeTi2KUuEUgfJsRQRtDWRtbvsMmRtG85f5qAdMtN6rGZBGA9sJeBHSMuS4823b+8d0bhzcV0Gi6esPHmYhiM1RH/deKxhItdsbbbXRc7RHQQrAauKB1NhVLHICH8gHOad7S8l9vRtWWhautVJY9lViYFxZzKTfY7w6U7iR9QXHEncpM0pqZ4aOd9HGZKgQv5Nlxm62Rtz23257WQVc1o1TZsYrHsII74Lb/APjaGH72lasvudxLiX3Li4lxO8knO/TdfCAiIgK1upn5jpOzP+fKqpK1upn5jpOzP+fKg3VERAREQEREBERAREQFCPdMeRQ9qr90Km5Qj3THkUPaq/dCggtERAREQFy0tS+J7Xxucx7SC17XEFpHOCNy4kQTJohryliAjxOPlWiw74jsH9b2HJ3WLelSfhOsvDKkXZVwsP1ZSYiP57A+glVMRBc3/qWjtfvujtx76jt69peLimsvDKYXdVwvP1YjypP8lx61UxEEyaYa8pZQY8Nj5JpuO+JLF/Wxgyb1m/oWt6Ha2a3D3bMru+YS4kskcdoXNyWSbxnzG46lH6ILQYFrhw2qAEkjqd5+hK0gD7bbt9ZC2qn0qopBdlZRuHRVR/6lTVEFwa7TfD4AeUraQWF9kTtcf5WEk+pe3TTiVjZGeS9jXNJBGThcZHMb1SNXK0UxGOroaeWEgsdTx5jmIaAWngQQRboQV81naSOxDEJczyMEkkUTeYbLtl7+txbe/ANXe0D00pMJaXGjmlqXX2p+UZ4oP0Ywc2t+8nfzKR5NTVA5xcX1d3OcT8s3e43P0OlY/QxQfXq/bN/0IPJGvOL/ALKf2zFI2i2NjEKSOqaxzBIHHYLgSLOLd4y5lp36F6D69X7Zv+hbto/g8dBTMp4S4xxh1i5wJzcXZmw4oKt61qZsWM1jWABvLh1gLZvY17vvcVqa2bWXiDKrFqqaE7THT2a7mOw1rLjou0rWUBERAVrdTPzHSdmf8+VVSVrdTPzHSdmf8+VBuqIiAiIgIiICIiAiIgKEe6Y8ih7VX7oVNyhHumPIoe1V+6FBBaIiAiIgIiICIiAiIgIiICIiAti0W02rMLuKSYtYczE4BzCeOydx6RZa6iCR/wBNmKfWp/8ADj4p+mzFPrU/+HHxUcIgkf8ATZin1qf/AA4+K83HtaeJVsRhkmDI3AhwiYGFwPMXDO3QtKRAREQEREBWt1M/MdJ2Z/z5VVJWt1M/MdJ2Z/z5UG6oiICIiAiIgIiICIiAoX7o+lfK2iEbHvs6rvssLrZQ77KaFq+mh/uv4n9Kw58vCxzfToradI1VR8Ez+Zn9i/4LPgmfzM/sX/BWG2jxPrTa6Sub6rPtYuNPhXjwTP5mf2L/AILPgmfzM/sX/BWGueJS54lPVZ9pxvorz4Jn8zP7F/wWPBM/mZ/Yv+CsPc8Ss5787X6U9Vn2/k40+FePBM/mZ/Yv+Cx4Jn8zP7F/wViDcb7/AHrFzxKeqz7DjT4V58Ez+Zn9i/4J4Jn8zP7F/wAFYa54lLniU9Vn2/k430V58Ez+Zn9i/wCCeCZ/Mz+xf8FYe54lY2jx+9PVZ9v5ON9FefBM/mZ/Yv8AgseCZ/Mz+xf8FYe54lLniU9Vn2nGnwrz4Jn8zP7F/wAFjwTP5mf2L/grD3PEpc8Snqs+0430V58Ez+Zn9i/4J4Jn8zP7F/wVhto8Sm0eJT1Wfb+TjT4V48Ez+Zn9i/4LPgmfzM/sX/BWGueJTaPEp6rPtONPhXjwTP5mf2L/AILPgmfzM/sX/BWG2jxKbR4p6rPtONPhXnwTP5mf2L/gseCZ/Mz+xf8ABWH2jxKXPEp6rPt/Jxp8K8+CZ/Mz+xf8FaLU9GWYLSNeHNcGzXaQQR8vJvBXh7R4lb3o1+qx/b/G5bOy7bOe27u6L0yb0vUREW+yCIiAiIgIiICIiAtX01/ZfxP6FtC1fTX9l/E/oWpt3yLKZP0y1hbDj8DHVDQ94jbyAN9i+e0crD/mS15bLVTwTVTXSPbsNib1FwcciuPs8RNLV5dY6sFecOjW4M2NjHiW+29gaNixO0bXsTzb1iuwcRHZ5VhkL2gM3ZH6RzyXNibmPkEvLsdZ7LRhpGy3bG73rixCojfWbZIdFtMud4IDQN3WsmSmKNeXeI6/zPVaYrHZ9DBWO22xTB0jG3I2DbLmDty+8IiMUXKyStjY9wDWuZtXIOTrc245r0GYgxsj9qeMsLHBjGtsG9ZA3/7rzmPjqKeON8jY3xk3uMiN2Xossm5jrbWnXSe/+/CdIjo+PA7nzuY6QE8mX8pa+1mOnLeupSUPKRSS7VuTA8W173HXkvQw+pghqTsEiMxFu2b7yRn0DJIjFDTzxiVr3uGVhYdAHErFw8c8/v3/AIV3YcQwdjWxvlmDRI0EDYubm2XVnvXE/B9mcxPexoDdrlDll1X3r6xWpa+OnDXAlkdnDh5PwK9KSthdVOeXMPyDQx5F2h1zv+5Tw8MzppHWO/XWOaYrV5VZhjWw8tFJtsDrG7C059foX3pGxzZGh5aTyTfJZsjeea5XarqwOpXsdM2STlGnIWFgRk3LP/6uLSv++Z/4Ge8pmpSKWmv0/stERHJ1qDDQ+N0sji2NrrZMLiTlzDmzC+48Ka6ZsbZmlr2kteBfMZ2IvkbLlwaoDGEMm5OTa8l4BY4ZZ7sj6UxmtZykb4tkyNze9rbBxFt3Hn9arFMUYotP0/fz3/pGld2JdWDDbtmc92yIb3yvci+X3D1rnjwhjWNM8ojLxdrdm+XNc8y7GO10boy2Eg8pJtv6LNFgfTb1FKl0VW2NzpWxuawNc0jhw+9W4eOJmsaTMR566z/UG7XUwzD5Iql0d2X5EkOLNoEXG4XFl4LRfrW2UFa2asJjvstpi0HjZwz+9apG/ZIPBwPqN1j2itK1iK9NZRaIiHs+BGNLWSTNbM4CzNm4F9wJXDS4M5z5BI4MbF5Tt/Tl6M13p+QmlbUGYNtsF0Zb4128wWI8TjmdOx52GygbLyN1hbP1ArPwsO9268ufXl3W3aklMxtE7Ze1zTUN+UDcwCWg3G+4zX1iFIxk1PyRaHHYsOTyN/pnd6uldeofEyjfEyRr3mVpNgRfMbuiw965aqpjdJTSiRtmcm1zecWzJPQrTNdNNI10j9ufNM6OGXDDLPMXuADCC5zWHh9FoPQujXUjWBro5GvaTutZw627+Yr02VbO+JnNmMZcRsOsCx2QycCOK48dqmPjYC6N8wdm9jbC1jlfn5liyUxzS1u+s/5/7siYjR4i3vRn9Vj+3+Ny0Rb3oz+qx/b/ABuVvhnzZ+xh6vUREXdbAiIgIiICIiAiIgLV9Nf2X8T+hbQtX01/ZfxP6Fqbd8iymT9MtYRFlecarCLKIMIsogwiyiDCLKIMwyFjg4WuCCLjLLiuWsq3TP25Dc2A3WAA4LhRTvTpu68hhFlFCNGEWURLs0eIPhDhHYbQzNrn0cF1VlFM2mYiJ7DCLKKEaMIsoiWEWUQYW96M/qsf2/xuWiretGv1WP7f43Lo/DPmz9mXF1eoiIu62BERAREQf//Z"/>
          <p:cNvSpPr>
            <a:spLocks noChangeAspect="1" noChangeArrowheads="1"/>
          </p:cNvSpPr>
          <p:nvPr/>
        </p:nvSpPr>
        <p:spPr bwMode="auto">
          <a:xfrm>
            <a:off x="1524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8" descr="data:image/jpeg;base64,/9j/4AAQSkZJRgABAQAAAQABAAD/2wCEAAkGBxQPEBUSDxQQFhIWDhAYFxEYDxgYGxUcFRQXFhkYGBcYHSgiGBwmHRcVITIiJSkrLjAuFx8zODMsNyguLisBCgoKDg0OGxAQGjckHSUsNzI3Li82MC0sLC0sNDcsLC80LC0sNyw3LCwwLiwzLCwsMTcsLSwsLCwsKywsLywsLP/AABEIAKsBJgMBIgACEQEDEQH/xAAcAAEAAgIDAQAAAAAAAAAAAAAABwgBBgMEBQL/xABLEAABAwICBQULCAcHBQAAAAABAAIDBBEFIQYHEjFRE0FhcXIIFBUiMlOBkZOx0SM1QlKCobKzFzRDYoOSwiQzlMHS4fAWVHOi8f/EABoBAQACAwEAAAAAAAAAAAAAAAABAgMEBQb/xAAtEQEAAgEBBwIFBAMAAAAAAAAAAQIDEQQSEyExQVEVUgUzYXGhMoGRwbHh8P/aAAwDAQACEQMRAD8AnFERAREQFCPdMeRQ9qr90Km5Qj3THkUPaq/dCggtERAREQEREBERAREQEREBERAREQEREBERAREQEREBWt1M/MdJ2Z/z5VVJWt1M/MdJ2Z/z5UG6oiICIiAiIgIiICIiAoR7pjyKHtVfuhU3KEe6Y8ih7VX7oUEFoiICIiAiIgIi5qalfKdmJj3u+q1hcfUAg4UXrf8AS9bv7zrbce9Jf9K8+qpXxHZlY9jvquYWn1EIOFERARZaLmw3nmXpxaOVjxdlLVuHEU0hHr2UHlou7WYRPALzQTxji+F7fxBdJAREQEREBERAREQFa3Uz8x0nZn/PlVUla3Uz8x0nZn/PlQbqiIgIiICIiAiIgIiIChHumPIoe1V+6FTcoR7pjyKHtVfuhQQWiIgIiIC9TR3R+oxGcQUkZe87+ZrR9ZztzQvjR7BZa+pjpqdt5JHADg0fSc48zQLk9SthoborBhNMIYAL2BkmI8aR1s3OPDgNwCDStENSlLTAPrz3zNkSzNsTT0NGb/tZdCkmnpoaVlo2wxRgczWsA9yizTrW7ybnQYXsuIJDqpw2mg7iIm/S7Ry4AqLXGsxWU376q5L5jx5Nnn3eSweoILQeH6W9u+aa/DvhnxXNUU0NUy0jYZWEbi1r2n3qtP6OMS2b94y24bUV/wCXbXRp4q7Dp2MjFXTTue0MjG1HyjibAAeTJc5Z3CJS3pjqWpalrn0H9nmsSGXJiceBac2dbcuhazoRqRfJaXFXGMXypmOBce28XDeoXPSFNeBRTMpom1b2vqBGOUe1oaC7nsB6umy1vT7WDDhQ2AOVqnNu2EOsGg7nSO+iOA3n70Q9vBNGKSgbs0tPDGPrBl3Hre65PrXZnxqmjNn1FO08DMwe8qs+P6X1uIv+XmlIJ8WCMuYzq5Np8f7VyutBojVuF20zwOkNbf0OIKpbJWv6p0XrS1ukLTQ1kM4sx8Ugtua9rvcVq2k+rHD8QBLoWxSn9tCAx1+kDxXekKvlRgtTSHlHRTREftWi1vtsOXrW3aI61aujLWVJdU0+QO075Vo4tkPldTr34hTW0WjWJ1Ras15S1zT7VvU4Qds/K0xdYVDQcuAkb9A9O7p5lpKuZhmI02KUvKRlksErC1zXNuN1nMew7iNxBVc9bWgJwmcSQXNHK48nvJjdvMZJ35XIPOOrOyqP0REBERAREQFa3Uz8x0nZn/PlVUla3Uz8x0nZn/PlQbqiIgIiICIiAiIgIiIChHumPIoe1V+6FTcoR7pjyKHtVfuhQQWiIgIiILCdz5oyIaV9dIPlJ3FkZI8mNhsSO04H0NC+td2l5iAw+ncQ57A6dw3hh8mO/Ntbz0C3OpJ0coBSUcEAyEVNE3+VoufXdVixmqfiOIyPHl1Fbst6A54ij9Tdn1INm1ZavjibuXqNptGx1ssjM4b2tPM0biR1DnU/4bh0VNGIqeNkcbRkxrQAPVz9K+MFwxlJTxU8QsyKJrB6BvPEk5+ld5AXw+IOttAGxBFwDYjnHAr7RBrmnmkrcLonzmxkNmRMJ8p7tw6gAXHoaVW+go5sSqj4xdLI5z5JXXIFz4zneuwHUAt81+4mX1kNMD4sUHKEfvSuIB9DWf8AsV96uMNEVJypHjzOJv8AutJa0dWRPpWrtefg45t3bOy4eLfd7PXwLAYaJloWjaI8aUjxndZ5h0DJbJgtAKh5a4kAMJy6wOfrXnrYsIwaVo29vkyW2ts7RseN/QuFgpfPl1tG95dfaLVw49InTw14ixI6SFpmluhjJmumpWhkwzMYybJxsPou9/3qQMUwt9OfG8ZpOTxx4HgV0VStsuzZPE+F5rjz4/MIs1c6WuwurBcT3tI5rZ2HmzsJLczm8/RccFYHS3A2YlRS0z7Wkj8R31XDxmOB6Db0XVeNYWGiCsLmgBszNu3717P++x+0py1T4qarCYHOJL4w6JxO88kdkX+zsr0+LJGSkXju4GWk0tNZ7KpVdO6KR8cgs9kjmuHAtJBHrBXEpP1vaDVbMQqaqGnkfSyPY8SMAdYuY3bu1p2h4+1mRZRgrsYiIgIiICtbqZ+Y6Tsz/nyqqStbqZ+Y6Tsz/nyoN1REQEREBERAREQEREBQj3THkUPaq/dCpuUI90x5FD2qv3QoILREQF9wOs5pO4OaT618Igu3VZxu2eeN1v5Sqs6CODcTo9vcKyEG/G9h/wC1lZDQrFBW4dTT3BL6aPa7QGy8fzAquOl2Guw/Epom3BjqeUjNuZzhLGem1wPslBaoLK8jRXHGYhSRVMdrPYNpv1HjJ7D0g3C9dAREQVw10gjGZb88FNbq2Le8OW36Ikd4U1v+2j9YFj9910df+Dls1PVtHiujMLzbc5pL2esF/wDKujq0xUPgNO4+PGS5o4scb/c4n1hc74pSbYdY7S6Hw+8Rk0nvDeqFt5YwfOs/EFIKjqGQscHC12uBHoK2atxeRlNFKNjaeTe7TbcTkL9C1Ph2auOl9fu2NvxWveun2dvSRo72f1t/EFpa2PSatcA2Pxdl8YJyzvfmWuLB8SvF83LtDJsFJri1nvKO9a1uUphz8nP6tqP/AHXsartYFJhdG+Cq5fbdVPeNiIvADmMaM78WlaVpxi4qatzmm8cbdhp5jsklzh1uv6gt8wDUwZqZslVUPimewOETY2kMuLgPJzceNrLtbJSaYa1ly9pvFstphJ+jel9HiQ/skzXOAuYiC17RxLHZ26dyj/XFq0jnifXULGsnja58sTW2EzRm5waNzxmct/WovxWgqMIrnR7WzUQSAslbuNxdrx0EHMdJCsxopi3f1DBUkAGWBjnN5g61nDqBuFstdTRF7+nuFto8TqoGeQyofsjg13jtHoDgF4CAiIgK1upn5jpOzP8AnyqqStbqZ+Y6Tsz/AJ8qDdUREBERAREQEREBERAUI90x5FD2qv3QqblCPdMeRQ9qr90KCC0REBERBOHc9aVgbeHSu3kyQXO/zjB+IfaW1a4NCnV8QqaVt6mFpBYN8se8tH7zTmPSOdVsoqt8EjZYnOZIxzXMeN7S03BCs9qx1iRYvEI5C1laxvjxXtt2/aR8RxHN1WKCHtAtNZcImNgZIHkcpBe2Yy2mX8l43WNr7juFrA6OaXUmIN2qaZhdzxE7MjTvsWHP0jJazp1qthxBzp6ZwgqTcuOzeOU8XtG537w9IKh/GdAcQpHfKU0jg3MSwgyt6wW+MPSAiVorrw9I9LqTD2F1TM0OsbRNO1I7oDBn6TYdKrRy1b5O1iPZ26j3XXo4PoFiFY68dNI0OzMso5JvWS7xj6AUHNp7ptLi0ouCynY75KDebnLadbynm9rDIXsN9z4zo6jDqhpe18M7WtcA5u9rhcXHO0jIjrG8KctBtVsOHubPUkT1Izadn5OI8WNO937x9AC2TS3RGnxWLYqW2e2+xM3J8d+B5xuu05GyiYiY0kidJ1hGWj+mUFUA2QiKb6jjZp7Dtx6jYrbp60yRMjsNll7OHP8A8uoy0i1T11KSYWtqYr5Ojyfb96N3+RK1V1LVweIWVsdvo7EzPuFlzL/DY1nh20iezoU2+eW/Guic8ZxcOAfMWMa1ltousOvNRppbpsJGmGjJ2TcPnsQSOdrAcwD9b1cVrtJo9XVbhydNVyn6zo35fbksB61IuiOpp5cJMTe1rQb97RuuXduT6I6G361kxbBWt9/JO9KmTbJmm5SNIeDqm0KdX1DaiZv9kheDnule05MHFoIu7qA4qwlRO2JjnyODWNaS5xNg0DeSeZeTi2KUuEUgfJsRQRtDWRtbvsMmRtG85f5qAdMtN6rGZBGA9sJeBHSMuS4823b+8d0bhzcV0Gi6esPHmYhiM1RH/deKxhItdsbbbXRc7RHQQrAauKB1NhVLHICH8gHOad7S8l9vRtWWhautVJY9lViYFxZzKTfY7w6U7iR9QXHEncpM0pqZ4aOd9HGZKgQv5Nlxm62Rtz23257WQVc1o1TZsYrHsII74Lb/APjaGH72lasvudxLiX3Li4lxO8knO/TdfCAiIgK1upn5jpOzP+fKqpK1upn5jpOzP+fKg3VERAREQEREBERAREQFCPdMeRQ9qr90Km5Qj3THkUPaq/dCggtERAREQFy0tS+J7Xxucx7SC17XEFpHOCNy4kQTJohryliAjxOPlWiw74jsH9b2HJ3WLelSfhOsvDKkXZVwsP1ZSYiP57A+glVMRBc3/qWjtfvujtx76jt69peLimsvDKYXdVwvP1YjypP8lx61UxEEyaYa8pZQY8Nj5JpuO+JLF/Wxgyb1m/oWt6Ha2a3D3bMru+YS4kskcdoXNyWSbxnzG46lH6ILQYFrhw2qAEkjqd5+hK0gD7bbt9ZC2qn0qopBdlZRuHRVR/6lTVEFwa7TfD4AeUraQWF9kTtcf5WEk+pe3TTiVjZGeS9jXNJBGThcZHMb1SNXK0UxGOroaeWEgsdTx5jmIaAWngQQRboQV81naSOxDEJczyMEkkUTeYbLtl7+txbe/ANXe0D00pMJaXGjmlqXX2p+UZ4oP0Ywc2t+8nfzKR5NTVA5xcX1d3OcT8s3e43P0OlY/QxQfXq/bN/0IPJGvOL/ALKf2zFI2i2NjEKSOqaxzBIHHYLgSLOLd4y5lp36F6D69X7Zv+hbto/g8dBTMp4S4xxh1i5wJzcXZmw4oKt61qZsWM1jWABvLh1gLZvY17vvcVqa2bWXiDKrFqqaE7THT2a7mOw1rLjou0rWUBERAVrdTPzHSdmf8+VVSVrdTPzHSdmf8+VBuqIiAiIgIiICIiAiIgKEe6Y8ih7VX7oVNyhHumPIoe1V+6FBBaIiAiIgIiICIiAiIgIiICIiAti0W02rMLuKSYtYczE4BzCeOydx6RZa6iCR/wBNmKfWp/8ADj4p+mzFPrU/+HHxUcIgkf8ATZin1qf/AA4+K83HtaeJVsRhkmDI3AhwiYGFwPMXDO3QtKRAREQEREBWt1M/MdJ2Z/z5VVJWt1M/MdJ2Z/z5UG6oiICIiAiIgIiICIiAoX7o+lfK2iEbHvs6rvssLrZQ77KaFq+mh/uv4n9Kw58vCxzfToradI1VR8Ez+Zn9i/4LPgmfzM/sX/BWG2jxPrTa6Sub6rPtYuNPhXjwTP5mf2L/AILPgmfzM/sX/BWGueJS54lPVZ9pxvorz4Jn8zP7F/wWPBM/mZ/Yv+CsPc8Ss5787X6U9Vn2/k40+FePBM/mZ/Yv+Cx4Jn8zP7F/wViDcb7/AHrFzxKeqz7DjT4V58Ez+Zn9i/4J4Jn8zP7F/wAFYa54lLniU9Vn2/k430V58Ez+Zn9i/wCCeCZ/Mz+xf8FYe54lY2jx+9PVZ9v5ON9FefBM/mZ/Yv8AgseCZ/Mz+xf8FYe54lLniU9Vn2nGnwrz4Jn8zP7F/wAFjwTP5mf2L/grD3PEpc8Snqs+0430V58Ez+Zn9i/4J4Jn8zP7F/wVhto8Sm0eJT1Wfb+TjT4V48Ez+Zn9i/4LPgmfzM/sX/BWGueJTaPEp6rPtONPhXjwTP5mf2L/AILPgmfzM/sX/BWG2jxKbR4p6rPtONPhXnwTP5mf2L/gseCZ/Mz+xf8ABWH2jxKXPEp6rPt/Jxp8K8+CZ/Mz+xf8FaLU9GWYLSNeHNcGzXaQQR8vJvBXh7R4lb3o1+qx/b/G5bOy7bOe27u6L0yb0vUREW+yCIiAiIgIiICIiAtX01/ZfxP6FtC1fTX9l/E/oWpt3yLKZP0y1hbDj8DHVDQ94jbyAN9i+e0crD/mS15bLVTwTVTXSPbsNib1FwcciuPs8RNLV5dY6sFecOjW4M2NjHiW+29gaNixO0bXsTzb1iuwcRHZ5VhkL2gM3ZH6RzyXNibmPkEvLsdZ7LRhpGy3bG73rixCojfWbZIdFtMud4IDQN3WsmSmKNeXeI6/zPVaYrHZ9DBWO22xTB0jG3I2DbLmDty+8IiMUXKyStjY9wDWuZtXIOTrc245r0GYgxsj9qeMsLHBjGtsG9ZA3/7rzmPjqKeON8jY3xk3uMiN2Xossm5jrbWnXSe/+/CdIjo+PA7nzuY6QE8mX8pa+1mOnLeupSUPKRSS7VuTA8W173HXkvQw+pghqTsEiMxFu2b7yRn0DJIjFDTzxiVr3uGVhYdAHErFw8c8/v3/AIV3YcQwdjWxvlmDRI0EDYubm2XVnvXE/B9mcxPexoDdrlDll1X3r6xWpa+OnDXAlkdnDh5PwK9KSthdVOeXMPyDQx5F2h1zv+5Tw8MzppHWO/XWOaYrV5VZhjWw8tFJtsDrG7C059foX3pGxzZGh5aTyTfJZsjeea5XarqwOpXsdM2STlGnIWFgRk3LP/6uLSv++Z/4Ge8pmpSKWmv0/stERHJ1qDDQ+N0sji2NrrZMLiTlzDmzC+48Ka6ZsbZmlr2kteBfMZ2IvkbLlwaoDGEMm5OTa8l4BY4ZZ7sj6UxmtZykb4tkyNze9rbBxFt3Hn9arFMUYotP0/fz3/pGld2JdWDDbtmc92yIb3yvci+X3D1rnjwhjWNM8ojLxdrdm+XNc8y7GO10boy2Eg8pJtv6LNFgfTb1FKl0VW2NzpWxuawNc0jhw+9W4eOJmsaTMR566z/UG7XUwzD5Iql0d2X5EkOLNoEXG4XFl4LRfrW2UFa2asJjvstpi0HjZwz+9apG/ZIPBwPqN1j2itK1iK9NZRaIiHs+BGNLWSTNbM4CzNm4F9wJXDS4M5z5BI4MbF5Tt/Tl6M13p+QmlbUGYNtsF0Zb4128wWI8TjmdOx52GygbLyN1hbP1ArPwsO9268ufXl3W3aklMxtE7Ze1zTUN+UDcwCWg3G+4zX1iFIxk1PyRaHHYsOTyN/pnd6uldeofEyjfEyRr3mVpNgRfMbuiw965aqpjdJTSiRtmcm1zecWzJPQrTNdNNI10j9ufNM6OGXDDLPMXuADCC5zWHh9FoPQujXUjWBro5GvaTutZw627+Yr02VbO+JnNmMZcRsOsCx2QycCOK48dqmPjYC6N8wdm9jbC1jlfn5liyUxzS1u+s/5/7siYjR4i3vRn9Vj+3+Ny0Rb3oz+qx/b/ABuVvhnzZ+xh6vUREXdbAiIgIiICIiAiIgLV9Nf2X8T+hbQtX01/ZfxP6Fqbd8iymT9MtYRFlecarCLKIMIsogwiyiDCLKIMwyFjg4WuCCLjLLiuWsq3TP25Dc2A3WAA4LhRTvTpu68hhFlFCNGEWURLs0eIPhDhHYbQzNrn0cF1VlFM2mYiJ7DCLKKEaMIsoiWEWUQYW96M/qsf2/xuWiretGv1WP7f43Lo/DPmz9mXF1eoiIu62BERAREQf//Z"/>
          <p:cNvSpPr>
            <a:spLocks noChangeAspect="1" noChangeArrowheads="1"/>
          </p:cNvSpPr>
          <p:nvPr/>
        </p:nvSpPr>
        <p:spPr bwMode="auto">
          <a:xfrm>
            <a:off x="3048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AutoShape 10" descr="data:image/jpeg;base64,/9j/4AAQSkZJRgABAQAAAQABAAD/2wCEAAkGBxQPEBUSDxQQFhIWDhAYFxEYDxgYGxUcFRQXFhkYGBcYHSgiGBwmHRcVITIiJSkrLjAuFx8zODMsNyguLisBCgoKDg0OGxAQGjckHSUsNzI3Li82MC0sLC0sNDcsLC80LC0sNyw3LCwwLiwzLCwsMTcsLSwsLCwsKywsLywsLP/AABEIAKsBJgMBIgACEQEDEQH/xAAcAAEAAgIDAQAAAAAAAAAAAAAABwgBBgMEBQL/xABLEAABAwICBQULCAcHBQAAAAABAAIDBBEFIQYHEjFRE0FhcXIIFBUiMlOBkZOx0SM1QlKCobKzFzRDYoOSwiQzlMHS4fAWVHOi8f/EABoBAQACAwEAAAAAAAAAAAAAAAABAgMEBQb/xAAtEQEAAgEBBwIFBAMAAAAAAAAAAQIDEQQSEyExQVEVUgUzYXGhMoGRwbHh8P/aAAwDAQACEQMRAD8AnFERAREQFCPdMeRQ9qr90Km5Qj3THkUPaq/dCggtERAREQEREBERAREQEREBERAREQEREBERAREQEREBWt1M/MdJ2Z/z5VVJWt1M/MdJ2Z/z5UG6oiICIiAiIgIiICIiAoR7pjyKHtVfuhU3KEe6Y8ih7VX7oUEFoiICIiAiIgIi5qalfKdmJj3u+q1hcfUAg4UXrf8AS9bv7zrbce9Jf9K8+qpXxHZlY9jvquYWn1EIOFERARZaLmw3nmXpxaOVjxdlLVuHEU0hHr2UHlou7WYRPALzQTxji+F7fxBdJAREQEREBERAREQFa3Uz8x0nZn/PlVUla3Uz8x0nZn/PlQbqiIgIiICIiAiIgIiIChHumPIoe1V+6FTcoR7pjyKHtVfuhQQWiIgIiIC9TR3R+oxGcQUkZe87+ZrR9ZztzQvjR7BZa+pjpqdt5JHADg0fSc48zQLk9SthoborBhNMIYAL2BkmI8aR1s3OPDgNwCDStENSlLTAPrz3zNkSzNsTT0NGb/tZdCkmnpoaVlo2wxRgczWsA9yizTrW7ybnQYXsuIJDqpw2mg7iIm/S7Ry4AqLXGsxWU376q5L5jx5Nnn3eSweoILQeH6W9u+aa/DvhnxXNUU0NUy0jYZWEbi1r2n3qtP6OMS2b94y24bUV/wCXbXRp4q7Dp2MjFXTTue0MjG1HyjibAAeTJc5Z3CJS3pjqWpalrn0H9nmsSGXJiceBac2dbcuhazoRqRfJaXFXGMXypmOBce28XDeoXPSFNeBRTMpom1b2vqBGOUe1oaC7nsB6umy1vT7WDDhQ2AOVqnNu2EOsGg7nSO+iOA3n70Q9vBNGKSgbs0tPDGPrBl3Hre65PrXZnxqmjNn1FO08DMwe8qs+P6X1uIv+XmlIJ8WCMuYzq5Np8f7VyutBojVuF20zwOkNbf0OIKpbJWv6p0XrS1ukLTQ1kM4sx8Ugtua9rvcVq2k+rHD8QBLoWxSn9tCAx1+kDxXekKvlRgtTSHlHRTREftWi1vtsOXrW3aI61aujLWVJdU0+QO075Vo4tkPldTr34hTW0WjWJ1Ras15S1zT7VvU4Qds/K0xdYVDQcuAkb9A9O7p5lpKuZhmI02KUvKRlksErC1zXNuN1nMew7iNxBVc9bWgJwmcSQXNHK48nvJjdvMZJ35XIPOOrOyqP0REBERAREQFa3Uz8x0nZn/PlVUla3Uz8x0nZn/PlQbqiIgIiICIiAiIgIiIChHumPIoe1V+6FTcoR7pjyKHtVfuhQQWiIgIiILCdz5oyIaV9dIPlJ3FkZI8mNhsSO04H0NC+td2l5iAw+ncQ57A6dw3hh8mO/Ntbz0C3OpJ0coBSUcEAyEVNE3+VoufXdVixmqfiOIyPHl1Fbst6A54ij9Tdn1INm1ZavjibuXqNptGx1ssjM4b2tPM0biR1DnU/4bh0VNGIqeNkcbRkxrQAPVz9K+MFwxlJTxU8QsyKJrB6BvPEk5+ld5AXw+IOttAGxBFwDYjnHAr7RBrmnmkrcLonzmxkNmRMJ8p7tw6gAXHoaVW+go5sSqj4xdLI5z5JXXIFz4zneuwHUAt81+4mX1kNMD4sUHKEfvSuIB9DWf8AsV96uMNEVJypHjzOJv8AutJa0dWRPpWrtefg45t3bOy4eLfd7PXwLAYaJloWjaI8aUjxndZ5h0DJbJgtAKh5a4kAMJy6wOfrXnrYsIwaVo29vkyW2ts7RseN/QuFgpfPl1tG95dfaLVw49InTw14ixI6SFpmluhjJmumpWhkwzMYybJxsPou9/3qQMUwt9OfG8ZpOTxx4HgV0VStsuzZPE+F5rjz4/MIs1c6WuwurBcT3tI5rZ2HmzsJLczm8/RccFYHS3A2YlRS0z7Wkj8R31XDxmOB6Db0XVeNYWGiCsLmgBszNu3717P++x+0py1T4qarCYHOJL4w6JxO88kdkX+zsr0+LJGSkXju4GWk0tNZ7KpVdO6KR8cgs9kjmuHAtJBHrBXEpP1vaDVbMQqaqGnkfSyPY8SMAdYuY3bu1p2h4+1mRZRgrsYiIgIiICtbqZ+Y6Tsz/nyqqStbqZ+Y6Tsz/nyoN1REQEREBERAREQEREBQj3THkUPaq/dCpuUI90x5FD2qv3QoILREQF9wOs5pO4OaT618Igu3VZxu2eeN1v5Sqs6CODcTo9vcKyEG/G9h/wC1lZDQrFBW4dTT3BL6aPa7QGy8fzAquOl2Guw/Epom3BjqeUjNuZzhLGem1wPslBaoLK8jRXHGYhSRVMdrPYNpv1HjJ7D0g3C9dAREQVw10gjGZb88FNbq2Le8OW36Ikd4U1v+2j9YFj9910df+Dls1PVtHiujMLzbc5pL2esF/wDKujq0xUPgNO4+PGS5o4scb/c4n1hc74pSbYdY7S6Hw+8Rk0nvDeqFt5YwfOs/EFIKjqGQscHC12uBHoK2atxeRlNFKNjaeTe7TbcTkL9C1Ph2auOl9fu2NvxWveun2dvSRo72f1t/EFpa2PSatcA2Pxdl8YJyzvfmWuLB8SvF83LtDJsFJri1nvKO9a1uUphz8nP6tqP/AHXsartYFJhdG+Cq5fbdVPeNiIvADmMaM78WlaVpxi4qatzmm8cbdhp5jsklzh1uv6gt8wDUwZqZslVUPimewOETY2kMuLgPJzceNrLtbJSaYa1ly9pvFstphJ+jel9HiQ/skzXOAuYiC17RxLHZ26dyj/XFq0jnifXULGsnja58sTW2EzRm5waNzxmct/WovxWgqMIrnR7WzUQSAslbuNxdrx0EHMdJCsxopi3f1DBUkAGWBjnN5g61nDqBuFstdTRF7+nuFto8TqoGeQyofsjg13jtHoDgF4CAiIgK1upn5jpOzP8AnyqqStbqZ+Y6Tsz/AJ8qDdUREBERAREQEREBERAUI90x5FD2qv3QqblCPdMeRQ9qr90KCC0REBERBOHc9aVgbeHSu3kyQXO/zjB+IfaW1a4NCnV8QqaVt6mFpBYN8se8tH7zTmPSOdVsoqt8EjZYnOZIxzXMeN7S03BCs9qx1iRYvEI5C1laxvjxXtt2/aR8RxHN1WKCHtAtNZcImNgZIHkcpBe2Yy2mX8l43WNr7juFrA6OaXUmIN2qaZhdzxE7MjTvsWHP0jJazp1qthxBzp6ZwgqTcuOzeOU8XtG537w9IKh/GdAcQpHfKU0jg3MSwgyt6wW+MPSAiVorrw9I9LqTD2F1TM0OsbRNO1I7oDBn6TYdKrRy1b5O1iPZ26j3XXo4PoFiFY68dNI0OzMso5JvWS7xj6AUHNp7ptLi0ouCynY75KDebnLadbynm9rDIXsN9z4zo6jDqhpe18M7WtcA5u9rhcXHO0jIjrG8KctBtVsOHubPUkT1Izadn5OI8WNO937x9AC2TS3RGnxWLYqW2e2+xM3J8d+B5xuu05GyiYiY0kidJ1hGWj+mUFUA2QiKb6jjZp7Dtx6jYrbp60yRMjsNll7OHP8A8uoy0i1T11KSYWtqYr5Ojyfb96N3+RK1V1LVweIWVsdvo7EzPuFlzL/DY1nh20iezoU2+eW/Guic8ZxcOAfMWMa1ltousOvNRppbpsJGmGjJ2TcPnsQSOdrAcwD9b1cVrtJo9XVbhydNVyn6zo35fbksB61IuiOpp5cJMTe1rQb97RuuXduT6I6G361kxbBWt9/JO9KmTbJmm5SNIeDqm0KdX1DaiZv9kheDnule05MHFoIu7qA4qwlRO2JjnyODWNaS5xNg0DeSeZeTi2KUuEUgfJsRQRtDWRtbvsMmRtG85f5qAdMtN6rGZBGA9sJeBHSMuS4823b+8d0bhzcV0Gi6esPHmYhiM1RH/deKxhItdsbbbXRc7RHQQrAauKB1NhVLHICH8gHOad7S8l9vRtWWhautVJY9lViYFxZzKTfY7w6U7iR9QXHEncpM0pqZ4aOd9HGZKgQv5Nlxm62Rtz23257WQVc1o1TZsYrHsII74Lb/APjaGH72lasvudxLiX3Li4lxO8knO/TdfCAiIgK1upn5jpOzP+fKqpK1upn5jpOzP+fKg3VERAREQEREBERAREQFCPdMeRQ9qr90Km5Qj3THkUPaq/dCggtERAREQFy0tS+J7Xxucx7SC17XEFpHOCNy4kQTJohryliAjxOPlWiw74jsH9b2HJ3WLelSfhOsvDKkXZVwsP1ZSYiP57A+glVMRBc3/qWjtfvujtx76jt69peLimsvDKYXdVwvP1YjypP8lx61UxEEyaYa8pZQY8Nj5JpuO+JLF/Wxgyb1m/oWt6Ha2a3D3bMru+YS4kskcdoXNyWSbxnzG46lH6ILQYFrhw2qAEkjqd5+hK0gD7bbt9ZC2qn0qopBdlZRuHRVR/6lTVEFwa7TfD4AeUraQWF9kTtcf5WEk+pe3TTiVjZGeS9jXNJBGThcZHMb1SNXK0UxGOroaeWEgsdTx5jmIaAWngQQRboQV81naSOxDEJczyMEkkUTeYbLtl7+txbe/ANXe0D00pMJaXGjmlqXX2p+UZ4oP0Ywc2t+8nfzKR5NTVA5xcX1d3OcT8s3e43P0OlY/QxQfXq/bN/0IPJGvOL/ALKf2zFI2i2NjEKSOqaxzBIHHYLgSLOLd4y5lp36F6D69X7Zv+hbto/g8dBTMp4S4xxh1i5wJzcXZmw4oKt61qZsWM1jWABvLh1gLZvY17vvcVqa2bWXiDKrFqqaE7THT2a7mOw1rLjou0rWUBERAVrdTPzHSdmf8+VVSVrdTPzHSdmf8+VBuqIiAiIgIiICIiAiIgKEe6Y8ih7VX7oVNyhHumPIoe1V+6FBBaIiAiIgIiICIiAiIgIiICIiAti0W02rMLuKSYtYczE4BzCeOydx6RZa6iCR/wBNmKfWp/8ADj4p+mzFPrU/+HHxUcIgkf8ATZin1qf/AA4+K83HtaeJVsRhkmDI3AhwiYGFwPMXDO3QtKRAREQEREBWt1M/MdJ2Z/z5VVJWt1M/MdJ2Z/z5UG6oiICIiAiIgIiICIiAoX7o+lfK2iEbHvs6rvssLrZQ77KaFq+mh/uv4n9Kw58vCxzfToradI1VR8Ez+Zn9i/4LPgmfzM/sX/BWG2jxPrTa6Sub6rPtYuNPhXjwTP5mf2L/AILPgmfzM/sX/BWGueJS54lPVZ9pxvorz4Jn8zP7F/wWPBM/mZ/Yv+CsPc8Ss5787X6U9Vn2/k40+FePBM/mZ/Yv+Cx4Jn8zP7F/wViDcb7/AHrFzxKeqz7DjT4V58Ez+Zn9i/4J4Jn8zP7F/wAFYa54lLniU9Vn2/k430V58Ez+Zn9i/wCCeCZ/Mz+xf8FYe54lY2jx+9PVZ9v5ON9FefBM/mZ/Yv8AgseCZ/Mz+xf8FYe54lLniU9Vn2nGnwrz4Jn8zP7F/wAFjwTP5mf2L/grD3PEpc8Snqs+0430V58Ez+Zn9i/4J4Jn8zP7F/wVhto8Sm0eJT1Wfb+TjT4V48Ez+Zn9i/4LPgmfzM/sX/BWGueJTaPEp6rPtONPhXjwTP5mf2L/AILPgmfzM/sX/BWG2jxKbR4p6rPtONPhXnwTP5mf2L/gseCZ/Mz+xf8ABWH2jxKXPEp6rPt/Jxp8K8+CZ/Mz+xf8FaLU9GWYLSNeHNcGzXaQQR8vJvBXh7R4lb3o1+qx/b/G5bOy7bOe27u6L0yb0vUREW+yCIiAiIgIiICIiAtX01/ZfxP6FtC1fTX9l/E/oWpt3yLKZP0y1hbDj8DHVDQ94jbyAN9i+e0crD/mS15bLVTwTVTXSPbsNib1FwcciuPs8RNLV5dY6sFecOjW4M2NjHiW+29gaNixO0bXsTzb1iuwcRHZ5VhkL2gM3ZH6RzyXNibmPkEvLsdZ7LRhpGy3bG73rixCojfWbZIdFtMud4IDQN3WsmSmKNeXeI6/zPVaYrHZ9DBWO22xTB0jG3I2DbLmDty+8IiMUXKyStjY9wDWuZtXIOTrc245r0GYgxsj9qeMsLHBjGtsG9ZA3/7rzmPjqKeON8jY3xk3uMiN2Xossm5jrbWnXSe/+/CdIjo+PA7nzuY6QE8mX8pa+1mOnLeupSUPKRSS7VuTA8W173HXkvQw+pghqTsEiMxFu2b7yRn0DJIjFDTzxiVr3uGVhYdAHErFw8c8/v3/AIV3YcQwdjWxvlmDRI0EDYubm2XVnvXE/B9mcxPexoDdrlDll1X3r6xWpa+OnDXAlkdnDh5PwK9KSthdVOeXMPyDQx5F2h1zv+5Tw8MzppHWO/XWOaYrV5VZhjWw8tFJtsDrG7C059foX3pGxzZGh5aTyTfJZsjeea5XarqwOpXsdM2STlGnIWFgRk3LP/6uLSv++Z/4Ge8pmpSKWmv0/stERHJ1qDDQ+N0sji2NrrZMLiTlzDmzC+48Ka6ZsbZmlr2kteBfMZ2IvkbLlwaoDGEMm5OTa8l4BY4ZZ7sj6UxmtZykb4tkyNze9rbBxFt3Hn9arFMUYotP0/fz3/pGld2JdWDDbtmc92yIb3yvci+X3D1rnjwhjWNM8ojLxdrdm+XNc8y7GO10boy2Eg8pJtv6LNFgfTb1FKl0VW2NzpWxuawNc0jhw+9W4eOJmsaTMR566z/UG7XUwzD5Iql0d2X5EkOLNoEXG4XFl4LRfrW2UFa2asJjvstpi0HjZwz+9apG/ZIPBwPqN1j2itK1iK9NZRaIiHs+BGNLWSTNbM4CzNm4F9wJXDS4M5z5BI4MbF5Tt/Tl6M13p+QmlbUGYNtsF0Zb4128wWI8TjmdOx52GygbLyN1hbP1ArPwsO9268ufXl3W3aklMxtE7Ze1zTUN+UDcwCWg3G+4zX1iFIxk1PyRaHHYsOTyN/pnd6uldeofEyjfEyRr3mVpNgRfMbuiw965aqpjdJTSiRtmcm1zecWzJPQrTNdNNI10j9ufNM6OGXDDLPMXuADCC5zWHh9FoPQujXUjWBro5GvaTutZw627+Yr02VbO+JnNmMZcRsOsCx2QycCOK48dqmPjYC6N8wdm9jbC1jlfn5liyUxzS1u+s/5/7siYjR4i3vRn9Vj+3+Ny0Rb3oz+qx/b/ABuVvhnzZ+xh6vUREXdbAiIgIiICIiAiIgLV9Nf2X8T+hbQtX01/ZfxP6Fqbd8iymT9MtYRFlecarCLKIMIsogwiyiDCLKIMwyFjg4WuCCLjLLiuWsq3TP25Dc2A3WAA4LhRTvTpu68hhFlFCNGEWURLs0eIPhDhHYbQzNrn0cF1VlFM2mYiJ7DCLKKEaMIsoiWEWUQYW96M/qsf2/xuWiretGv1WP7f43Lo/DPmz9mXF1eoiIu62BERAREQf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71438" y="-776288"/>
            <a:ext cx="280035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2060" name="Picture 12" descr="https://encrypted-tbn0.gstatic.com/images?q=tbn:ANd9GcT-zlUx9Oh5K61la70_5XogEgatMUOXtWqEeKrzZTctnydNiJX6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5" r="14591"/>
          <a:stretch/>
        </p:blipFill>
        <p:spPr bwMode="auto">
          <a:xfrm>
            <a:off x="2555776" y="3738828"/>
            <a:ext cx="3792249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97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Ogljični</a:t>
            </a:r>
            <a:r>
              <a:rPr lang="sl-SI" dirty="0" smtClean="0"/>
              <a:t> odtis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187574"/>
            <a:ext cx="8229600" cy="4337769"/>
          </a:xfrm>
        </p:spPr>
        <p:txBody>
          <a:bodyPr>
            <a:normAutofit/>
          </a:bodyPr>
          <a:lstStyle/>
          <a:p>
            <a:r>
              <a:rPr lang="sl-SI" dirty="0" smtClean="0"/>
              <a:t>Je seštevek </a:t>
            </a:r>
            <a:r>
              <a:rPr lang="sl-SI" dirty="0"/>
              <a:t>vseh emisij toplogrednih plinov, ki jih neposredno ali posredno </a:t>
            </a:r>
            <a:r>
              <a:rPr lang="sl-SI" dirty="0" err="1"/>
              <a:t>povzroc</a:t>
            </a:r>
            <a:r>
              <a:rPr lang="sl-SI" dirty="0"/>
              <a:t>̌</a:t>
            </a:r>
            <a:r>
              <a:rPr lang="sl-SI" dirty="0" smtClean="0"/>
              <a:t>ajo: </a:t>
            </a:r>
            <a:r>
              <a:rPr lang="sl-SI" dirty="0"/>
              <a:t>človek, organizacija, dogodek ali </a:t>
            </a:r>
            <a:r>
              <a:rPr lang="sl-SI" dirty="0" smtClean="0"/>
              <a:t>proizvod. 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dirty="0" smtClean="0"/>
              <a:t>		      Ekvivalent </a:t>
            </a:r>
            <a:r>
              <a:rPr lang="sl-SI" dirty="0"/>
              <a:t>CO2 - CO2-e 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Ekvivalent CO2 je merska enota, ki primerja toplogredne učinke toplogrednih plinov glede na CO2. </a:t>
            </a:r>
          </a:p>
        </p:txBody>
      </p:sp>
      <p:sp>
        <p:nvSpPr>
          <p:cNvPr id="4" name="AutoShape 2" descr="data:image/jpeg;base64,/9j/4AAQSkZJRgABAQAAAQABAAD/2wCEAAkGBxQQDxUUEBIVFBAVEBUVFRQUFhQXEBcWGBQWFxYVFBcYHSggGBolHBUVITEhJSkrLi4uFx8zODMsNygtLisBCgoKDg0OGxAQGiwkHx4yLCwsLCwsLCssLCwsLCwsLCwsLCwsLCwsLCwsLCwsKywsNyw3LDcrKysrLCsrKysrK//AABEIALcAtwMBIgACEQEDEQH/xAAcAAEAAgIDAQAAAAAAAAAAAAAAAQYFBwIDBAj/xAA/EAABAwICBggEBAQFBQAAAAABAAIDBBEFBgcSITFBURMiMmFxgZGhFFKxwSNC0eEzYnKSCBY0Q3MkVGOy8f/EABkBAQADAQEAAAAAAAAAAAAAAAACAwQBBf/EACQRAAMAAgEEAgIDAAAAAAAAAAABAgMRBBIhMUETIhRRMmFx/9oADAMBAAIRAxEAPwDeKIiAIiIAiIgC4kqSq3nDEjG1sbDZz7kkbw0fqVC6UztnG9IsLXg7ipkdYE8ALrW2EVRinYWnYXgHvBNir5jb9WmlP/jcPUW+6rx5lct/ojNbWyj4ri75pCdYhl+qAbC3AqwZPxJ0gdG83LQC0nfbiD7KnLPZM/1B/wCM/ULFhyU8n+lUt9Rc6ucRxue7c1pJWuMRxB87y552cG/lCtuc59WnDfncB5DaVSFZysj30olkfosWTq53S9GSSwtJAPAjkrqVRsmR3qCflYfdZvNWJdFFqNPXfsvxDeJVuG+nF1MlD1J1Ytmdsbi2Juu4byT1fDvXDCc0CR4ZK0NJNg4dm55qnLlGLuAG8uFvG6z/AJNOtkPkezawUrgzYB4LzV+Ixwi8jgOQ4nwC9HqSW2XbPXdFVZs4tBs2Ikcy4D2sVlMHx1lRsHVePynlzB4qE5ob0mcVJmXRQEVpIlERAEREAREQEKg5vkvVEfKxo+/3V+VNzbhbzL0rGlzSADbaQR3eizclNx2IZPBgcOj1po285G/VbCxeAyU8jRvLDbx3qs5Uwp3S9K9pa1vZuLElWqeujj7b2t7iRdQ486h9XsjC7dzWKtOSKc3fJw2NHjvP2XdXOoXu1nOGtx1dYX8bL20uN0sbQ1jg1o3Cx/RQxYlFbbOTKTPFnhh1I3cA4g+Y2KoLYM2I007Sx0jCDwJssfTZXgLriQvbfsgtt5kb0zYndblnbnqfYZKpC2N8hHbIA8Bx9Vgcx1PSVL+TTqjy/e62DFGGgBosALAcFrrHKcx1Dw7i4uHeCbrueHONJC1qdHgWZypRdJUBx7MfW8+A+6w7W3NgLk7h3q60EXwNG5zu2RrH+o7AFRgjdbfhFcLud2P44KcarbGUjdwHeVR6id0ji57iXHiVEspe4ucbuJuSuK5lyu3/AEdq9hc6aYse1zTYgghcF30EBklYwcXj0vt9lXPlEF5NmxG7QeYBRSwbEXso1nNERdAREQBEXElACVg8XzFHCdVvXk5DsjxKx2ZcfNzFCe57h9AqosWbk67SVXfpGTrccml3v1RybsH7rGrK4ZgMs+22oz5nX9hxVko8qws7d3nv2N9AqViyZO7IKaooyLZsWGxN7MbB5BdvwjPkb6BWfhv9kviNWLkxxBu0kHu2FbMfh0Tt8bP7QvHPl2nd/t272khc/EpeGPiZTafG52bpSRyO0e69v+YBKAKmFsg5jY4eC99ZlDjFIfBw+4Vfr8OkgP4jSBwdvafNQayx5I/ZFqwSSkLvwgGycndryuu3OIPw2zg9t1RVYcIxfpWmCoN2vGqHneDwBU4zKp6WSVbWivKV319G6B5Y8btx4EcCF5rrI009Mq8ElWrJmH75nf0t+5WMwTA31BBcC2K+0nee5v6q+08IY0NaLNAsAtfGwvfUy2I9s7EUovQLgiIgCIiAgrC5oxLoYbN7b7gcxzKzRWv801XSVLhwZ1R91RyL6YIW9Iw6sWVMHEp6SQXY02aOBPMqulbJwSEMp4wPkB8yL/dY+NCqtv0VY1tnuAUoi9NGglQpUICUUIgBXXNC17SHC4O8HcuxEYNe5iwn4eQav8N27u7liVe83xg0xPEOaR6/uqIV5XIhRfYz2tMvuFNZVUzDK0OIBBvvuNi9EGBQMNxGL99z9V48mN/6bbxkd9v3WfC345VSmy5LsQ0W3LkiK4kEREAREQBEUFAcZDYE9y1bNJrvc75nE+pWxcbn1KeQ/wAhHrs+61sAsHMrukU5WCtiZerWywMsdrWhrhxBAsteLvoqx8LtaM2PsfEKjBl+NkJrTNoKLqmNzfJbbG0nncgei8NXmGeT82qOTdnvvW18qF4LfkRda/E44Rd7gO7e4+SquI5qe/ZENRvM7Xfsq+43NztPM70WW+TVeOxCsjZ6zi8979K/1XspMyTsO12uOTv1CxChU/Ja9kOpl6w7M8Umx56N3J3Z8isr8dHa/SNt/UFrFRZaJ5de0TWVlgzPjQmtHGbsBuTzI5dyr5RZvLOFGaQPcPw2EHbxI4Kn7ZbI96ZbsDpuip2NO8NufE7SveFAClerK0tGlEoiKQCIiAIiIAoKlQUBX85zatOBxc8D02/ZUcKyZ3qLyMZ8rSfM2+wVcXlcmt2Z8j2wiIqCARQpQBERAEREAULupaZ8rrRtLj3ffkrTg+Vg0h05DjwYOz5nirceGr8EplsxWCYC6chz7tj93eH6q809O2NoawWaBsC7GtsLBcl6OLDONdi+ZSIClEVxIIiIAiIgCIiALiSuS8GMVfQwPfxA2eJ2Bcp6WwyiY5U9JUvdw1rDwGxeFQi8ant7MjfclQslhuCyz7Wt1WfM64HlzVhpcoxj+I5zz3dVvttVkYLr0SUNlMRbFiwGnb/tDzuVxrnUtKzXmMMLB+Z5Y0epVy4b9sl8Rr1rCTsBPgCV64cJmf2YneYsPdZtuknCg7VFZEO8X1fWys+H10dRGJIJGSRu3PYQ5p8wprhr2ySxFQpspzO7ZazzufZZijypEza8uee/Y30CsF7Ku4pnvD6ZxbLWQh43tDg5w8Q29ldPHifRJQkZ6CnawWY0AcgLBdtlXMMz1h9S4MhrIS87mlwa4nkA61yrEHK5LRM5IiLoCIiAIiIAiIgCIoKAEqn50r7lsTeHWd48B9VY8Vr2wRl7uA2DmeAWuKiYyPLndpxJKx8rJpdK9leStLR12Vsy/lsWEk427wzgP6v0XnynhGueleOqD1QeJ5q6AKPHwdupkYj2yGtsNimylFuLitZ8zZHhdI6Z/WeTqxMvYvedw8BvPgvm4mvzBWfmmlPDdDE36Mb7lWz/ABEYm5+IxQX6kVOHW4a0jiSfRoWxtCGBMpsKjlAHS1H4r3cbXsxvgAB5koCgN0CVJZc1cIfbs6r7eGstk6JMGqMPoH09U0NdHUPLSDdjmODXawPK5d6K82VW0m4gabCKqRhs/oS1p5F/Vv7oDTmlTSbLVzPpqKQspWktc9h60pvY2I/JyA3ryZZ0NVtZGJJXNpmOF2iQEyEcCWjd5ry6E8CZWYq3pRrRwMMtuBcCAy45XN/JfUACA+Z80aHKyjiMsbm1LGi7hGHCQAbSQ07/ACXu0UaTZaaZlNWPL6V7g1j3G7oidgueLL237l9FkL5Z00YIyjxeQRDVZKxswA3AuJDrebSgPqVpuF1VdYyJutK9rGDe57g1vqdiwGjnEjU4TSyvN3GEBx729U/Rawiw92ZcYqRUyvZQ0j9RsbDYkhxbsvuJ1XEmyA3Lh+NU9R/AqIZbb+jkY/8A9SV7wVo7SBo3hwum+Ow2SWGWBzXEF+sCNYbQd978NxC2tkrFzW4dTzuFnyQtLrbtbcfcIDOIiIAiIgC4PNhc7lyVdzhiPRxiNp6z737mjf6qF10zs43oruYcUNRLs/htuGjnzKx9PEXva0b3OA9SusBd1LOY5GvG0tcDZeT1dVbZlb2zZlLAI2BrRsaLBd11Wjm+PV2Mdrctn1WFxHMksuxv4bf5e15lei88Suxe7SRftYKbrVTZXA3DnA87m6sWBZkc1wZObtO5/EePMKMcqaemFkTNT/4h8NLMSimt1JacNB4a0biCPQtWytCOOMqcJijBHSU94nt4ixOofAtt7rM6QMpsxajMTiGyA68T/lfb6HcV84U9RX4BWGwdDMNhDheGRv0e3vC1Fh9bgqraT6A1GD1TGDWf0Jc0DeSzrWHoVqoafajUt8FF0lu1rv1L89W1/dX3Q7jtRiVHPUVbg5z6pzWtAtG1gjZ1WjlcnfdAah0IY4ykxZokIayeMxAndrkgs295FvML6eaV83aVdG0lFM+opGOfSPJcQ0EuhJNyCBt1eR4Kct6aqyljEc8bKlrRYOcS2W3e4XDvRAfSJK+W9NeMsq8XkMZDmQsbDcbQS0kuseO0lZHM2misq43RwRspmOBa4tJdKQeAcbBvkF2aKtG0tZM2pq2OZSMcHAPBDpnA3FgdupfeeKA3To3w402EUsbxZwhDiO93W+6oL8KrsFxp8tHTGpo62UBzW36jnOudYjsWJJudhC3G1thsWtNLekRuHxfD07ga2Ru/f0TTs1z/ADch5oDD6WMffiE0WEUI15pJGmoLdrWWIOqSOA3k/qtp5ewttJSQwM7MUTWA87DetO6NcyYRhkJfLUukrZetNKWPJHHUabbu/iVuTA8WirKds8BLon31SQQTY2vYoDIIiIAiIgOK17mWfXqn8m2b6f8A1bCK1ni3+ol/5HfVZOW/oVZfB5FKhSvOKQiIgCghFKA2DlmoMlMwneLt9DZejFcHgqmalREyVvJ7QfReLKDLUrb8XOPus4vYxfwRqnwUsaLMK19b4Nt+Ws/V/tvZWnDsOipoxHBG2OMbmsFm+i9aKw6cSy427jvVYxTR7h1S4ulo4y47y27HerbK0ogKthej7DqZwdFRxhw3Odd7h5uJVnDbLkiAgrBVeTqGZ7pJaSF8jjdznMBcT3krPIgK3/kTDv8AsYP7As5Q0bII2xwsDI2izWtFmgcgF6EQBERAEREBxWv800vR1Ljwf1hy7/f6rYNlicw4V8RHs2SN2t/QqjPj640iFztGvkXKSMsJa4EOG8HeuK8pmcIiIApjYXENaLkmwCRxlxs0Ek7gBcq4ZcwAxHpJe3wbwb3nvVuLE7ZKZ2zOYdTdFE1g/K0Dz4r1qAFK9ZLS0aQiIugIiIAiIgCIiAIihAFKIgCIiAKCiIDH4lg8dQOuOtwcNjh+qr1Rk99/w5AR/MLH2RFTeKa8oi5TOgZSm4uYPMr20uTx/uyE9zRb3KhFCePG/BxQiwUOGxwi0bQO/j6r1gIi0JJeCSWiVKIunQiIgCIiAIiIAiIgCIiAIiIAiIgP/9k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4" descr="data:image/jpeg;base64,/9j/4AAQSkZJRgABAQAAAQABAAD/2wCEAAkGBxQQDxUUEBIVFBAVEBUVFRQUFhQXEBcWGBQWFxYVFBcYHSggGBolHBUVITEhJSkrLi4uFx8zODMsNygtLisBCgoKDg0OGxAQGiwkHx4yLCwsLCwsLCssLCwsLCwsLCwsLCwsLCwsLCwsLCwsKywsNyw3LDcrKysrLCsrKysrK//AABEIALcAtwMBIgACEQEDEQH/xAAcAAEAAgIDAQAAAAAAAAAAAAAAAQYFBwIDBAj/xAA/EAABAwICBggEBAQFBQAAAAABAAIDBBEFBgcSITFBURMiMmFxgZGhFFKxwSNC0eEzYnKSCBY0Q3MkVGOy8f/EABkBAQADAQEAAAAAAAAAAAAAAAACAwQBBf/EACQRAAMAAgEEAgIDAAAAAAAAAAABAgMRBBIhMUETIhRRMmFx/9oADAMBAAIRAxEAPwDeKIiAIiIAiIgC4kqSq3nDEjG1sbDZz7kkbw0fqVC6UztnG9IsLXg7ipkdYE8ALrW2EVRinYWnYXgHvBNir5jb9WmlP/jcPUW+6rx5lct/ojNbWyj4ri75pCdYhl+qAbC3AqwZPxJ0gdG83LQC0nfbiD7KnLPZM/1B/wCM/ULFhyU8n+lUt9Rc6ucRxue7c1pJWuMRxB87y552cG/lCtuc59WnDfncB5DaVSFZysj30olkfosWTq53S9GSSwtJAPAjkrqVRsmR3qCflYfdZvNWJdFFqNPXfsvxDeJVuG+nF1MlD1J1Ytmdsbi2Juu4byT1fDvXDCc0CR4ZK0NJNg4dm55qnLlGLuAG8uFvG6z/AJNOtkPkezawUrgzYB4LzV+Ixwi8jgOQ4nwC9HqSW2XbPXdFVZs4tBs2Ikcy4D2sVlMHx1lRsHVePynlzB4qE5ob0mcVJmXRQEVpIlERAEREAREQEKg5vkvVEfKxo+/3V+VNzbhbzL0rGlzSADbaQR3eizclNx2IZPBgcOj1po285G/VbCxeAyU8jRvLDbx3qs5Uwp3S9K9pa1vZuLElWqeujj7b2t7iRdQ486h9XsjC7dzWKtOSKc3fJw2NHjvP2XdXOoXu1nOGtx1dYX8bL20uN0sbQ1jg1o3Cx/RQxYlFbbOTKTPFnhh1I3cA4g+Y2KoLYM2I007Sx0jCDwJssfTZXgLriQvbfsgtt5kb0zYndblnbnqfYZKpC2N8hHbIA8Bx9Vgcx1PSVL+TTqjy/e62DFGGgBosALAcFrrHKcx1Dw7i4uHeCbrueHONJC1qdHgWZypRdJUBx7MfW8+A+6w7W3NgLk7h3q60EXwNG5zu2RrH+o7AFRgjdbfhFcLud2P44KcarbGUjdwHeVR6id0ji57iXHiVEspe4ucbuJuSuK5lyu3/AEdq9hc6aYse1zTYgghcF30EBklYwcXj0vt9lXPlEF5NmxG7QeYBRSwbEXso1nNERdAREQBEXElACVg8XzFHCdVvXk5DsjxKx2ZcfNzFCe57h9AqosWbk67SVXfpGTrccml3v1RybsH7rGrK4ZgMs+22oz5nX9hxVko8qws7d3nv2N9AqViyZO7IKaooyLZsWGxN7MbB5BdvwjPkb6BWfhv9kviNWLkxxBu0kHu2FbMfh0Tt8bP7QvHPl2nd/t272khc/EpeGPiZTafG52bpSRyO0e69v+YBKAKmFsg5jY4eC99ZlDjFIfBw+4Vfr8OkgP4jSBwdvafNQayx5I/ZFqwSSkLvwgGycndryuu3OIPw2zg9t1RVYcIxfpWmCoN2vGqHneDwBU4zKp6WSVbWivKV319G6B5Y8btx4EcCF5rrI009Mq8ElWrJmH75nf0t+5WMwTA31BBcC2K+0nee5v6q+08IY0NaLNAsAtfGwvfUy2I9s7EUovQLgiIgCIiAgrC5oxLoYbN7b7gcxzKzRWv801XSVLhwZ1R91RyL6YIW9Iw6sWVMHEp6SQXY02aOBPMqulbJwSEMp4wPkB8yL/dY+NCqtv0VY1tnuAUoi9NGglQpUICUUIgBXXNC17SHC4O8HcuxEYNe5iwn4eQav8N27u7liVe83xg0xPEOaR6/uqIV5XIhRfYz2tMvuFNZVUzDK0OIBBvvuNi9EGBQMNxGL99z9V48mN/6bbxkd9v3WfC345VSmy5LsQ0W3LkiK4kEREAREQBEUFAcZDYE9y1bNJrvc75nE+pWxcbn1KeQ/wAhHrs+61sAsHMrukU5WCtiZerWywMsdrWhrhxBAsteLvoqx8LtaM2PsfEKjBl+NkJrTNoKLqmNzfJbbG0nncgei8NXmGeT82qOTdnvvW18qF4LfkRda/E44Rd7gO7e4+SquI5qe/ZENRvM7Xfsq+43NztPM70WW+TVeOxCsjZ6zi8979K/1XspMyTsO12uOTv1CxChU/Ja9kOpl6w7M8Umx56N3J3Z8isr8dHa/SNt/UFrFRZaJ5de0TWVlgzPjQmtHGbsBuTzI5dyr5RZvLOFGaQPcPw2EHbxI4Kn7ZbI96ZbsDpuip2NO8NufE7SveFAClerK0tGlEoiKQCIiAIiIAoKlQUBX85zatOBxc8D02/ZUcKyZ3qLyMZ8rSfM2+wVcXlcmt2Z8j2wiIqCARQpQBERAEREAULupaZ8rrRtLj3ffkrTg+Vg0h05DjwYOz5nirceGr8EplsxWCYC6chz7tj93eH6q809O2NoawWaBsC7GtsLBcl6OLDONdi+ZSIClEVxIIiIAiIgCIiALiSuS8GMVfQwPfxA2eJ2Bcp6WwyiY5U9JUvdw1rDwGxeFQi8ant7MjfclQslhuCyz7Wt1WfM64HlzVhpcoxj+I5zz3dVvttVkYLr0SUNlMRbFiwGnb/tDzuVxrnUtKzXmMMLB+Z5Y0epVy4b9sl8Rr1rCTsBPgCV64cJmf2YneYsPdZtuknCg7VFZEO8X1fWys+H10dRGJIJGSRu3PYQ5p8wprhr2ySxFQpspzO7ZazzufZZijypEza8uee/Y30CsF7Ku4pnvD6ZxbLWQh43tDg5w8Q29ldPHifRJQkZ6CnawWY0AcgLBdtlXMMz1h9S4MhrIS87mlwa4nkA61yrEHK5LRM5IiLoCIiAIiIAiIgCIoKAEqn50r7lsTeHWd48B9VY8Vr2wRl7uA2DmeAWuKiYyPLndpxJKx8rJpdK9leStLR12Vsy/lsWEk427wzgP6v0XnynhGueleOqD1QeJ5q6AKPHwdupkYj2yGtsNimylFuLitZ8zZHhdI6Z/WeTqxMvYvedw8BvPgvm4mvzBWfmmlPDdDE36Mb7lWz/ABEYm5+IxQX6kVOHW4a0jiSfRoWxtCGBMpsKjlAHS1H4r3cbXsxvgAB5koCgN0CVJZc1cIfbs6r7eGstk6JMGqMPoH09U0NdHUPLSDdjmODXawPK5d6K82VW0m4gabCKqRhs/oS1p5F/Vv7oDTmlTSbLVzPpqKQspWktc9h60pvY2I/JyA3ryZZ0NVtZGJJXNpmOF2iQEyEcCWjd5ry6E8CZWYq3pRrRwMMtuBcCAy45XN/JfUACA+Z80aHKyjiMsbm1LGi7hGHCQAbSQ07/ACXu0UaTZaaZlNWPL6V7g1j3G7oidgueLL237l9FkL5Z00YIyjxeQRDVZKxswA3AuJDrebSgPqVpuF1VdYyJutK9rGDe57g1vqdiwGjnEjU4TSyvN3GEBx729U/Rawiw92ZcYqRUyvZQ0j9RsbDYkhxbsvuJ1XEmyA3Lh+NU9R/AqIZbb+jkY/8A9SV7wVo7SBo3hwum+Ow2SWGWBzXEF+sCNYbQd978NxC2tkrFzW4dTzuFnyQtLrbtbcfcIDOIiIAiIgC4PNhc7lyVdzhiPRxiNp6z737mjf6qF10zs43oruYcUNRLs/htuGjnzKx9PEXva0b3OA9SusBd1LOY5GvG0tcDZeT1dVbZlb2zZlLAI2BrRsaLBd11Wjm+PV2Mdrctn1WFxHMksuxv4bf5e15lei88Suxe7SRftYKbrVTZXA3DnA87m6sWBZkc1wZObtO5/EePMKMcqaemFkTNT/4h8NLMSimt1JacNB4a0biCPQtWytCOOMqcJijBHSU94nt4ixOofAtt7rM6QMpsxajMTiGyA68T/lfb6HcV84U9RX4BWGwdDMNhDheGRv0e3vC1Fh9bgqraT6A1GD1TGDWf0Jc0DeSzrWHoVqoafajUt8FF0lu1rv1L89W1/dX3Q7jtRiVHPUVbg5z6pzWtAtG1gjZ1WjlcnfdAah0IY4ykxZokIayeMxAndrkgs295FvML6eaV83aVdG0lFM+opGOfSPJcQ0EuhJNyCBt1eR4Kct6aqyljEc8bKlrRYOcS2W3e4XDvRAfSJK+W9NeMsq8XkMZDmQsbDcbQS0kuseO0lZHM2misq43RwRspmOBa4tJdKQeAcbBvkF2aKtG0tZM2pq2OZSMcHAPBDpnA3FgdupfeeKA3To3w402EUsbxZwhDiO93W+6oL8KrsFxp8tHTGpo62UBzW36jnOudYjsWJJudhC3G1thsWtNLekRuHxfD07ga2Ru/f0TTs1z/ADch5oDD6WMffiE0WEUI15pJGmoLdrWWIOqSOA3k/qtp5ewttJSQwM7MUTWA87DetO6NcyYRhkJfLUukrZetNKWPJHHUabbu/iVuTA8WirKds8BLon31SQQTY2vYoDIIiIAiIgOK17mWfXqn8m2b6f8A1bCK1ni3+ol/5HfVZOW/oVZfB5FKhSvOKQiIgCghFKA2DlmoMlMwneLt9DZejFcHgqmalREyVvJ7QfReLKDLUrb8XOPus4vYxfwRqnwUsaLMK19b4Nt+Ws/V/tvZWnDsOipoxHBG2OMbmsFm+i9aKw6cSy427jvVYxTR7h1S4ulo4y47y27HerbK0ogKthej7DqZwdFRxhw3Odd7h5uJVnDbLkiAgrBVeTqGZ7pJaSF8jjdznMBcT3krPIgK3/kTDv8AsYP7As5Q0bII2xwsDI2izWtFmgcgF6EQBERAEREBxWv800vR1Ljwf1hy7/f6rYNlicw4V8RHs2SN2t/QqjPj640iFztGvkXKSMsJa4EOG8HeuK8pmcIiIApjYXENaLkmwCRxlxs0Ek7gBcq4ZcwAxHpJe3wbwb3nvVuLE7ZKZ2zOYdTdFE1g/K0Dz4r1qAFK9ZLS0aQiIugIiIAiIgCIiAIihAFKIgCIiAKCiIDH4lg8dQOuOtwcNjh+qr1Rk99/w5AR/MLH2RFTeKa8oi5TOgZSm4uYPMr20uTx/uyE9zRb3KhFCePG/BxQiwUOGxwi0bQO/j6r1gIi0JJeCSWiVKIunQiIgCIiAIiIAiIgCIiAIiIAiIgP/9k="/>
          <p:cNvSpPr>
            <a:spLocks noChangeAspect="1" noChangeArrowheads="1"/>
          </p:cNvSpPr>
          <p:nvPr/>
        </p:nvSpPr>
        <p:spPr bwMode="auto">
          <a:xfrm>
            <a:off x="1524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8" name="Picture 8" descr="https://encrypted-tbn0.gstatic.com/images?q=tbn:ANd9GcS1AGVkQe_v5v2YOLvfxzyluuDXcW4WsEEREYe7vYk4QPL_Zns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29000"/>
            <a:ext cx="1385727" cy="1761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174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00"/>
            <a:ext cx="4490580" cy="316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348880"/>
            <a:ext cx="5681220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600" y="5698798"/>
            <a:ext cx="651251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l-SI" dirty="0" smtClean="0"/>
              <a:t>Emisije toplogrednih plinov</a:t>
            </a: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3458789" y="5206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Svet</a:t>
            </a:r>
            <a:endParaRPr lang="sl-S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06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/>
              <a:t>Evropski program o podnebnih spremembah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373216"/>
          </a:xfrm>
        </p:spPr>
        <p:txBody>
          <a:bodyPr>
            <a:normAutofit fontScale="85000" lnSpcReduction="10000"/>
          </a:bodyPr>
          <a:lstStyle/>
          <a:p>
            <a:r>
              <a:rPr lang="sl-SI" dirty="0"/>
              <a:t>Marca 2007 so predsedniki vlad in držav </a:t>
            </a:r>
            <a:r>
              <a:rPr lang="sl-SI" dirty="0" smtClean="0"/>
              <a:t>članic </a:t>
            </a:r>
            <a:r>
              <a:rPr lang="sl-SI" dirty="0"/>
              <a:t>EU sprejeli integriran pristop </a:t>
            </a:r>
            <a:r>
              <a:rPr lang="sl-SI" dirty="0" smtClean="0"/>
              <a:t>do podnebne </a:t>
            </a:r>
            <a:r>
              <a:rPr lang="sl-SI" dirty="0"/>
              <a:t>in energetske politike, </a:t>
            </a:r>
            <a:r>
              <a:rPr lang="sl-SI" b="1" dirty="0"/>
              <a:t>s</a:t>
            </a:r>
            <a:r>
              <a:rPr lang="sl-SI" dirty="0"/>
              <a:t> </a:t>
            </a:r>
            <a:r>
              <a:rPr lang="sl-SI" b="1" dirty="0"/>
              <a:t>ciljem omejiti podnebne spremembe in </a:t>
            </a:r>
            <a:r>
              <a:rPr lang="sl-SI" b="1" dirty="0" smtClean="0"/>
              <a:t>povečati energetsko </a:t>
            </a:r>
            <a:r>
              <a:rPr lang="sl-SI" b="1" dirty="0"/>
              <a:t>varnost ob hkratnem </a:t>
            </a:r>
            <a:r>
              <a:rPr lang="sl-SI" b="1" dirty="0" smtClean="0"/>
              <a:t>povečevanju konkurenčnosti </a:t>
            </a:r>
            <a:r>
              <a:rPr lang="sl-SI" b="1" dirty="0"/>
              <a:t>EU</a:t>
            </a:r>
            <a:r>
              <a:rPr lang="sl-SI" dirty="0"/>
              <a:t>. Zavezali so se </a:t>
            </a:r>
            <a:r>
              <a:rPr lang="sl-SI" dirty="0" smtClean="0"/>
              <a:t>k prehodu </a:t>
            </a:r>
            <a:r>
              <a:rPr lang="sl-SI" dirty="0"/>
              <a:t>EU v </a:t>
            </a:r>
            <a:r>
              <a:rPr lang="sl-SI" b="1" dirty="0"/>
              <a:t>visoko energetsko </a:t>
            </a:r>
            <a:r>
              <a:rPr lang="sl-SI" b="1" dirty="0" smtClean="0"/>
              <a:t>učinkovito</a:t>
            </a:r>
            <a:r>
              <a:rPr lang="sl-SI" b="1" dirty="0"/>
              <a:t>, </a:t>
            </a:r>
            <a:r>
              <a:rPr lang="sl-SI" b="1" dirty="0" smtClean="0"/>
              <a:t>nizkoogljično </a:t>
            </a:r>
            <a:r>
              <a:rPr lang="sl-SI" b="1" dirty="0"/>
              <a:t>gospodarstvo.</a:t>
            </a:r>
          </a:p>
          <a:p>
            <a:r>
              <a:rPr lang="sl-SI" dirty="0"/>
              <a:t>Z namenom </a:t>
            </a:r>
            <a:r>
              <a:rPr lang="sl-SI" dirty="0" smtClean="0"/>
              <a:t>začeti </a:t>
            </a:r>
            <a:r>
              <a:rPr lang="sl-SI" dirty="0"/>
              <a:t>ta proces so bili sprejeti zahtevni podnebni in energetski cilji </a:t>
            </a:r>
            <a:r>
              <a:rPr lang="sl-SI" dirty="0" smtClean="0"/>
              <a:t>do leta </a:t>
            </a:r>
            <a:r>
              <a:rPr lang="sl-SI" dirty="0"/>
              <a:t>2020. </a:t>
            </a:r>
            <a:endParaRPr lang="sl-SI" dirty="0" smtClean="0"/>
          </a:p>
          <a:p>
            <a:r>
              <a:rPr lang="sl-SI" dirty="0" smtClean="0"/>
              <a:t>Ti </a:t>
            </a:r>
            <a:r>
              <a:rPr lang="sl-SI" dirty="0"/>
              <a:t>cilji so naslednji:</a:t>
            </a:r>
          </a:p>
          <a:p>
            <a:pPr marL="0" indent="0">
              <a:buNone/>
            </a:pPr>
            <a:r>
              <a:rPr lang="sl-SI" dirty="0" smtClean="0"/>
              <a:t>	- </a:t>
            </a:r>
            <a:r>
              <a:rPr lang="sl-SI" dirty="0"/>
              <a:t>zmanjšanje emisij toplogrednih plinov za vsaj 20 % </a:t>
            </a:r>
            <a:r>
              <a:rPr lang="sl-SI" dirty="0" smtClean="0"/>
              <a:t>do 	  leta 2020 </a:t>
            </a:r>
            <a:r>
              <a:rPr lang="sl-SI" dirty="0"/>
              <a:t>glede na </a:t>
            </a:r>
            <a:r>
              <a:rPr lang="sl-SI" dirty="0" smtClean="0"/>
              <a:t>leto 1990</a:t>
            </a:r>
            <a:r>
              <a:rPr lang="sl-SI" dirty="0"/>
              <a:t>;</a:t>
            </a:r>
          </a:p>
          <a:p>
            <a:pPr marL="0" indent="0">
              <a:buNone/>
            </a:pPr>
            <a:r>
              <a:rPr lang="sl-SI" dirty="0" smtClean="0"/>
              <a:t>	- </a:t>
            </a:r>
            <a:r>
              <a:rPr lang="sl-SI" dirty="0"/>
              <a:t>20 % obnovljivih virov v </a:t>
            </a:r>
            <a:r>
              <a:rPr lang="sl-SI" dirty="0" smtClean="0"/>
              <a:t>končni </a:t>
            </a:r>
            <a:r>
              <a:rPr lang="sl-SI" dirty="0"/>
              <a:t>rabi energije do leta </a:t>
            </a:r>
            <a:r>
              <a:rPr lang="sl-SI" dirty="0" smtClean="0"/>
              <a:t>	2020 	  ter </a:t>
            </a:r>
          </a:p>
          <a:p>
            <a:pPr marL="0" indent="0">
              <a:buNone/>
            </a:pPr>
            <a:r>
              <a:rPr lang="sl-SI" dirty="0" smtClean="0"/>
              <a:t>	- </a:t>
            </a:r>
            <a:r>
              <a:rPr lang="sl-SI" dirty="0"/>
              <a:t>zmanjšanje rabe primarne energije za 20 % do leta </a:t>
            </a:r>
            <a:r>
              <a:rPr lang="sl-SI" dirty="0" smtClean="0"/>
              <a:t>2020  	  glede na pričakovano </a:t>
            </a:r>
            <a:r>
              <a:rPr lang="sl-SI" dirty="0"/>
              <a:t>raven, skozi </a:t>
            </a:r>
            <a:r>
              <a:rPr lang="sl-SI" dirty="0" smtClean="0"/>
              <a:t>izboljšanje energetske  	  učinkovitosti</a:t>
            </a:r>
            <a:r>
              <a:rPr lang="sl-S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70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Ogljični</a:t>
            </a:r>
            <a:r>
              <a:rPr lang="sl-SI" dirty="0" smtClean="0"/>
              <a:t> odtis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92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Glavni </a:t>
            </a:r>
            <a:r>
              <a:rPr lang="sl-SI" dirty="0"/>
              <a:t>viri emisij v gospodinjstvu: </a:t>
            </a:r>
          </a:p>
          <a:p>
            <a:r>
              <a:rPr lang="sl-SI" dirty="0" smtClean="0"/>
              <a:t>poraba </a:t>
            </a:r>
            <a:r>
              <a:rPr lang="sl-SI" dirty="0"/>
              <a:t>električne energije; </a:t>
            </a:r>
          </a:p>
          <a:p>
            <a:r>
              <a:rPr lang="sl-SI" dirty="0" smtClean="0"/>
              <a:t>poraba </a:t>
            </a:r>
            <a:r>
              <a:rPr lang="sl-SI" dirty="0"/>
              <a:t>energentov za ogrevanje; </a:t>
            </a:r>
          </a:p>
          <a:p>
            <a:r>
              <a:rPr lang="sl-SI" dirty="0" smtClean="0"/>
              <a:t>poraba </a:t>
            </a:r>
            <a:r>
              <a:rPr lang="sl-SI" dirty="0"/>
              <a:t>goriva za transport. </a:t>
            </a:r>
          </a:p>
          <a:p>
            <a:r>
              <a:rPr lang="pl-PL" dirty="0" smtClean="0"/>
              <a:t>Umanotera </a:t>
            </a:r>
            <a:r>
              <a:rPr lang="pl-PL" dirty="0"/>
              <a:t>– prvi kalkulator, ki ga najdemo na spletu (2007): </a:t>
            </a:r>
          </a:p>
          <a:p>
            <a:r>
              <a:rPr lang="sl-SI" u="sng" dirty="0">
                <a:solidFill>
                  <a:schemeClr val="accent1">
                    <a:lumMod val="75000"/>
                  </a:schemeClr>
                </a:solidFill>
              </a:rPr>
              <a:t>preproste </a:t>
            </a:r>
            <a:r>
              <a:rPr lang="sl-SI" u="sng" dirty="0" err="1">
                <a:solidFill>
                  <a:schemeClr val="accent1">
                    <a:lumMod val="75000"/>
                  </a:schemeClr>
                </a:solidFill>
              </a:rPr>
              <a:t>kalkulatorje</a:t>
            </a:r>
            <a:r>
              <a:rPr lang="sl-SI" u="sng" dirty="0">
                <a:solidFill>
                  <a:schemeClr val="accent1">
                    <a:lumMod val="75000"/>
                  </a:schemeClr>
                </a:solidFill>
              </a:rPr>
              <a:t> za izračun ogljičnega odtisa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s://encrypted-tbn3.gstatic.com/images?q=tbn:ANd9GcQFHMYOc4Me_N3Cs0SQeKU4nrhZiPCfqAu1rllpyopyrKCPxi3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086225"/>
            <a:ext cx="3577191" cy="1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91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Nekaj primerov…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85000" lnSpcReduction="10000"/>
          </a:bodyPr>
          <a:lstStyle/>
          <a:p>
            <a:r>
              <a:rPr lang="sl-SI" b="1" dirty="0" smtClean="0"/>
              <a:t>Sredstva </a:t>
            </a:r>
            <a:r>
              <a:rPr lang="sl-SI" b="1" dirty="0"/>
              <a:t>za pranje perila: </a:t>
            </a:r>
            <a:r>
              <a:rPr lang="sl-SI" b="1" dirty="0" smtClean="0"/>
              <a:t> </a:t>
            </a:r>
            <a:r>
              <a:rPr lang="sl-SI" dirty="0"/>
              <a:t>koncentriran tekoči detergent </a:t>
            </a:r>
            <a:r>
              <a:rPr lang="sl-SI" dirty="0" smtClean="0"/>
              <a:t>ima manjši </a:t>
            </a:r>
            <a:r>
              <a:rPr lang="sl-SI" dirty="0" err="1"/>
              <a:t>ogljični</a:t>
            </a:r>
            <a:r>
              <a:rPr lang="sl-SI" dirty="0"/>
              <a:t> odtis (600 g CO2 na posamezno pranje) kot pralni prašek ali tablete (750 g in 850 g CO2 na posamezno pranje). </a:t>
            </a:r>
          </a:p>
          <a:p>
            <a:endParaRPr lang="sl-SI" dirty="0"/>
          </a:p>
          <a:p>
            <a:r>
              <a:rPr lang="sl-SI" b="1" dirty="0"/>
              <a:t>Pomarančni sok: </a:t>
            </a:r>
            <a:r>
              <a:rPr lang="sl-SI" dirty="0" smtClean="0"/>
              <a:t>100 </a:t>
            </a:r>
            <a:r>
              <a:rPr lang="sl-SI" dirty="0"/>
              <a:t>% </a:t>
            </a:r>
            <a:r>
              <a:rPr lang="sl-SI" dirty="0" err="1"/>
              <a:t>pomaranc</a:t>
            </a:r>
            <a:r>
              <a:rPr lang="sl-SI" dirty="0"/>
              <a:t>̌ni sok ima </a:t>
            </a:r>
            <a:r>
              <a:rPr lang="sl-SI" dirty="0" err="1" smtClean="0"/>
              <a:t>ogljični</a:t>
            </a:r>
            <a:r>
              <a:rPr lang="sl-SI" dirty="0" smtClean="0"/>
              <a:t> </a:t>
            </a:r>
            <a:r>
              <a:rPr lang="sl-SI" dirty="0"/>
              <a:t>odtis 360 g CO2 na 250 ml, </a:t>
            </a:r>
            <a:r>
              <a:rPr lang="sl-SI" dirty="0" smtClean="0"/>
              <a:t>razredčen pomarančni </a:t>
            </a:r>
            <a:r>
              <a:rPr lang="sl-SI" dirty="0"/>
              <a:t>sok pa 220 g CO2 na 250 ml. </a:t>
            </a:r>
            <a:r>
              <a:rPr lang="sl-SI" dirty="0" smtClean="0"/>
              <a:t>Številka </a:t>
            </a:r>
            <a:r>
              <a:rPr lang="sl-SI" dirty="0"/>
              <a:t>pri 100 % soku je </a:t>
            </a:r>
            <a:r>
              <a:rPr lang="sl-SI" dirty="0" smtClean="0"/>
              <a:t>višja, </a:t>
            </a:r>
            <a:r>
              <a:rPr lang="sl-SI" dirty="0"/>
              <a:t>ker porabi več energije za shranjevanje in prevoz. </a:t>
            </a:r>
          </a:p>
          <a:p>
            <a:r>
              <a:rPr lang="pl-PL" dirty="0" smtClean="0"/>
              <a:t> </a:t>
            </a:r>
            <a:r>
              <a:rPr lang="pl-PL" b="1" dirty="0"/>
              <a:t>Tona papirja </a:t>
            </a:r>
            <a:r>
              <a:rPr lang="pl-PL" dirty="0"/>
              <a:t>.... 340 kg CO2 </a:t>
            </a:r>
          </a:p>
          <a:p>
            <a:r>
              <a:rPr lang="pl-PL" dirty="0"/>
              <a:t> </a:t>
            </a:r>
            <a:r>
              <a:rPr lang="pl-PL" dirty="0" smtClean="0"/>
              <a:t>2000 </a:t>
            </a:r>
            <a:r>
              <a:rPr lang="pl-PL" dirty="0"/>
              <a:t>L kurilnega olja/ 4 osebe .... 1500 kg CO2 </a:t>
            </a:r>
          </a:p>
          <a:p>
            <a:r>
              <a:rPr lang="sl-SI" dirty="0"/>
              <a:t> </a:t>
            </a:r>
            <a:r>
              <a:rPr lang="sl-SI" dirty="0" smtClean="0"/>
              <a:t>Prevoz </a:t>
            </a:r>
            <a:r>
              <a:rPr lang="sl-SI" dirty="0"/>
              <a:t>1 avto 2 x 50 L x 12 ... 3600 kg CO2 </a:t>
            </a:r>
          </a:p>
          <a:p>
            <a:r>
              <a:rPr lang="pl-PL" dirty="0"/>
              <a:t> </a:t>
            </a:r>
            <a:r>
              <a:rPr lang="pl-PL" dirty="0" smtClean="0"/>
              <a:t>Potovanje </a:t>
            </a:r>
            <a:r>
              <a:rPr lang="pl-PL" dirty="0"/>
              <a:t>z letalom – Bruselj 220 kg CO2 na osebo, v Ameriko </a:t>
            </a:r>
            <a:endParaRPr lang="sl-SI" dirty="0"/>
          </a:p>
          <a:p>
            <a:pPr marL="0" indent="0">
              <a:buNone/>
            </a:pPr>
            <a:r>
              <a:rPr lang="pl-PL" dirty="0" smtClean="0"/>
              <a:t>     2000 </a:t>
            </a:r>
            <a:r>
              <a:rPr lang="pl-PL" dirty="0"/>
              <a:t>kg CO2 na osebo </a:t>
            </a:r>
            <a:endParaRPr lang="sl-S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1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959" y="476672"/>
            <a:ext cx="8229600" cy="1143000"/>
          </a:xfrm>
        </p:spPr>
        <p:txBody>
          <a:bodyPr/>
          <a:lstStyle/>
          <a:p>
            <a:r>
              <a:rPr lang="sl-SI" dirty="0" smtClean="0"/>
              <a:t>Nekaj primerov…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0959" y="1757536"/>
            <a:ext cx="8229600" cy="4983832"/>
          </a:xfrm>
        </p:spPr>
        <p:txBody>
          <a:bodyPr>
            <a:normAutofit fontScale="92500" lnSpcReduction="10000"/>
          </a:bodyPr>
          <a:lstStyle/>
          <a:p>
            <a:endParaRPr lang="sl-SI" dirty="0"/>
          </a:p>
          <a:p>
            <a:r>
              <a:rPr lang="sl-SI" dirty="0"/>
              <a:t>Pri enem vdihu človek zajame približno 1,5 litra zraka, kar znaša </a:t>
            </a:r>
            <a:r>
              <a:rPr lang="sl-SI" dirty="0" smtClean="0"/>
              <a:t>0,4287 g </a:t>
            </a:r>
            <a:r>
              <a:rPr lang="sl-SI" dirty="0"/>
              <a:t>kisika, kar pomeni, da pri vsakem izdihu ustvarimo </a:t>
            </a:r>
            <a:r>
              <a:rPr lang="sl-SI" dirty="0" smtClean="0"/>
              <a:t>0,4287 g CO2. Ker </a:t>
            </a:r>
            <a:r>
              <a:rPr lang="sl-SI" dirty="0"/>
              <a:t>je izdihov približno 10 v </a:t>
            </a:r>
            <a:r>
              <a:rPr lang="sl-SI" dirty="0" smtClean="0"/>
              <a:t>minuti, </a:t>
            </a:r>
            <a:r>
              <a:rPr lang="sl-SI" dirty="0"/>
              <a:t>proizvedemo </a:t>
            </a:r>
            <a:r>
              <a:rPr lang="sl-SI" b="1" dirty="0" smtClean="0"/>
              <a:t>4,287 g </a:t>
            </a:r>
            <a:r>
              <a:rPr lang="sl-SI" b="1" dirty="0"/>
              <a:t>CO2/min</a:t>
            </a:r>
            <a:r>
              <a:rPr lang="sl-SI" dirty="0"/>
              <a:t>. </a:t>
            </a:r>
          </a:p>
          <a:p>
            <a:r>
              <a:rPr lang="sl-SI" dirty="0"/>
              <a:t>Ko </a:t>
            </a:r>
            <a:r>
              <a:rPr lang="sl-SI" b="1" dirty="0"/>
              <a:t>tečemo</a:t>
            </a:r>
            <a:r>
              <a:rPr lang="sl-SI" dirty="0"/>
              <a:t>, dihamo hitreje, kar pomeni približno </a:t>
            </a:r>
            <a:r>
              <a:rPr lang="sl-SI" b="1" dirty="0"/>
              <a:t>4x večjo proizvodnjo </a:t>
            </a:r>
            <a:r>
              <a:rPr lang="sl-SI" b="1" dirty="0" smtClean="0"/>
              <a:t>CO2</a:t>
            </a:r>
            <a:r>
              <a:rPr lang="sl-SI" dirty="0" smtClean="0"/>
              <a:t>. Pomeni, </a:t>
            </a:r>
            <a:r>
              <a:rPr lang="sl-SI" dirty="0"/>
              <a:t>da v minuti teka proizvedemo </a:t>
            </a:r>
            <a:r>
              <a:rPr lang="sl-SI" b="1" dirty="0" smtClean="0"/>
              <a:t>17,148 g </a:t>
            </a:r>
            <a:r>
              <a:rPr lang="sl-SI" b="1" dirty="0"/>
              <a:t>CO2</a:t>
            </a:r>
            <a:r>
              <a:rPr lang="sl-SI" dirty="0"/>
              <a:t>. </a:t>
            </a:r>
          </a:p>
          <a:p>
            <a:r>
              <a:rPr lang="sl-SI" dirty="0"/>
              <a:t>Letni </a:t>
            </a:r>
            <a:r>
              <a:rPr lang="sl-SI" dirty="0" err="1"/>
              <a:t>ogljični</a:t>
            </a:r>
            <a:r>
              <a:rPr lang="sl-SI" dirty="0"/>
              <a:t> odtis človeka: </a:t>
            </a:r>
          </a:p>
          <a:p>
            <a:r>
              <a:rPr lang="sl-SI" dirty="0"/>
              <a:t>Nerazvite države: 1 t CO2 </a:t>
            </a:r>
          </a:p>
          <a:p>
            <a:r>
              <a:rPr lang="sl-SI" dirty="0"/>
              <a:t>EU: 11 t CO2 </a:t>
            </a:r>
          </a:p>
          <a:p>
            <a:r>
              <a:rPr lang="sl-SI" dirty="0"/>
              <a:t>Slovenija: 10 t CO2 </a:t>
            </a:r>
          </a:p>
          <a:p>
            <a:r>
              <a:rPr lang="sl-SI" dirty="0"/>
              <a:t>ZDA: 20 t CO2 </a:t>
            </a:r>
          </a:p>
        </p:txBody>
      </p:sp>
      <p:pic>
        <p:nvPicPr>
          <p:cNvPr id="4" name="Picture 2" descr="https://encrypted-tbn0.gstatic.com/images?q=tbn:ANd9GcQKXxUzcmBcTq3pzexdbCQ5f_Zu-h9AKlqVG8dHMgkySgieHhP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759" y="4509120"/>
            <a:ext cx="457824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8" y="27500"/>
            <a:ext cx="1292462" cy="15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74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</TotalTime>
  <Words>610</Words>
  <Application>Microsoft Office PowerPoint</Application>
  <PresentationFormat>Diaprojekcija na zaslonu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Potek</vt:lpstr>
      <vt:lpstr>Projekt  Pozor(!)ni za okolje</vt:lpstr>
      <vt:lpstr>Cilj kampanje:</vt:lpstr>
      <vt:lpstr>Izziv letošnje kampanje? Zmanjševanje ogljičnega  odtisa.</vt:lpstr>
      <vt:lpstr>Ogljični odtis</vt:lpstr>
      <vt:lpstr>Emisije toplogrednih plinov</vt:lpstr>
      <vt:lpstr>Evropski program o podnebnih spremembah</vt:lpstr>
      <vt:lpstr>Ogljični odtis</vt:lpstr>
      <vt:lpstr>Nekaj primerov…</vt:lpstr>
      <vt:lpstr>Nekaj primerov…</vt:lpstr>
      <vt:lpstr> Ukrepi za zmanjšanje ogljičnega odtisa </vt:lpstr>
      <vt:lpstr>Ukrepi za zmanjšanje ogljičnega odtisa na šoli</vt:lpstr>
      <vt:lpstr>Dejavnosti na šoli  </vt:lpstr>
      <vt:lpstr>Kaj lahko storim jaz?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 Pozor(!) ni na okolje</dc:title>
  <dc:creator>Uporabnik</dc:creator>
  <cp:lastModifiedBy>Uporabnik</cp:lastModifiedBy>
  <cp:revision>16</cp:revision>
  <dcterms:created xsi:type="dcterms:W3CDTF">2014-12-07T10:53:17Z</dcterms:created>
  <dcterms:modified xsi:type="dcterms:W3CDTF">2015-01-14T05:17:56Z</dcterms:modified>
</cp:coreProperties>
</file>